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77" r:id="rId2"/>
  </p:sldMasterIdLst>
  <p:notesMasterIdLst>
    <p:notesMasterId r:id="rId18"/>
  </p:notesMasterIdLst>
  <p:handoutMasterIdLst>
    <p:handoutMasterId r:id="rId19"/>
  </p:handoutMasterIdLst>
  <p:sldIdLst>
    <p:sldId id="896" r:id="rId3"/>
    <p:sldId id="897" r:id="rId4"/>
    <p:sldId id="1590" r:id="rId5"/>
    <p:sldId id="1166" r:id="rId6"/>
    <p:sldId id="1204" r:id="rId7"/>
    <p:sldId id="1198" r:id="rId8"/>
    <p:sldId id="904" r:id="rId9"/>
    <p:sldId id="1572" r:id="rId10"/>
    <p:sldId id="1587" r:id="rId11"/>
    <p:sldId id="1571" r:id="rId12"/>
    <p:sldId id="1511" r:id="rId13"/>
    <p:sldId id="1588" r:id="rId14"/>
    <p:sldId id="1566" r:id="rId15"/>
    <p:sldId id="1349" r:id="rId16"/>
    <p:sldId id="1156" r:id="rId1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332" autoAdjust="0"/>
  </p:normalViewPr>
  <p:slideViewPr>
    <p:cSldViewPr>
      <p:cViewPr>
        <p:scale>
          <a:sx n="100" d="100"/>
          <a:sy n="100" d="100"/>
        </p:scale>
        <p:origin x="-3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7068E-3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Безвозмездные поступления</c:v>
                </c:pt>
                <c:pt idx="2">
                  <c:v>Налог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38.98908996015377</c:v>
                </c:pt>
                <c:pt idx="1">
                  <c:v>35.027551112583183</c:v>
                </c:pt>
                <c:pt idx="2">
                  <c:v>22.246645187839366</c:v>
                </c:pt>
                <c:pt idx="3">
                  <c:v>2.3516304838758226</c:v>
                </c:pt>
                <c:pt idx="4">
                  <c:v>1.3850832555478603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9986.7000000000007</c:v>
                </c:pt>
                <c:pt idx="1">
                  <c:v>8734.7999999999956</c:v>
                </c:pt>
                <c:pt idx="2">
                  <c:v>9199.1</c:v>
                </c:pt>
              </c:numCache>
            </c:numRef>
          </c:val>
        </c:ser>
        <c:shape val="box"/>
        <c:axId val="130087936"/>
        <c:axId val="130393216"/>
        <c:axId val="0"/>
      </c:bar3DChart>
      <c:catAx>
        <c:axId val="130087936"/>
        <c:scaling>
          <c:orientation val="minMax"/>
        </c:scaling>
        <c:axPos val="b"/>
        <c:numFmt formatCode="General" sourceLinked="1"/>
        <c:tickLblPos val="nextTo"/>
        <c:crossAx val="130393216"/>
        <c:crosses val="autoZero"/>
        <c:auto val="1"/>
        <c:lblAlgn val="ctr"/>
        <c:lblOffset val="100"/>
      </c:catAx>
      <c:valAx>
        <c:axId val="130393216"/>
        <c:scaling>
          <c:orientation val="minMax"/>
        </c:scaling>
        <c:delete val="1"/>
        <c:axPos val="l"/>
        <c:numFmt formatCode="0.0" sourceLinked="1"/>
        <c:tickLblPos val="none"/>
        <c:crossAx val="130087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/>
            </a:pPr>
            <a:r>
              <a:rPr lang="ru-RU" sz="1500" b="0" dirty="0" smtClean="0"/>
              <a:t>тыс. </a:t>
            </a:r>
            <a:r>
              <a:rPr lang="ru-RU" sz="1500" b="0" dirty="0" err="1" smtClean="0"/>
              <a:t>руб</a:t>
            </a:r>
            <a:endParaRPr lang="ru-RU" sz="1500" b="0" dirty="0"/>
          </a:p>
        </c:rich>
      </c:tx>
      <c:layout>
        <c:manualLayout>
          <c:xMode val="edge"/>
          <c:yMode val="edge"/>
          <c:x val="0.1150568357534945"/>
          <c:y val="7.1110758187281409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3214727748960392"/>
          <c:y val="0.13339731774495925"/>
          <c:w val="0.8678527225103968"/>
          <c:h val="0.664173972444454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 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3481.1</c:v>
                </c:pt>
                <c:pt idx="1">
                  <c:v>3499.2</c:v>
                </c:pt>
                <c:pt idx="2">
                  <c:v>3926.1</c:v>
                </c:pt>
              </c:numCache>
            </c:numRef>
          </c:val>
        </c:ser>
        <c:shape val="cone"/>
        <c:axId val="210203776"/>
        <c:axId val="210205312"/>
        <c:axId val="0"/>
      </c:bar3DChart>
      <c:catAx>
        <c:axId val="210203776"/>
        <c:scaling>
          <c:orientation val="minMax"/>
        </c:scaling>
        <c:axPos val="b"/>
        <c:tickLblPos val="nextTo"/>
        <c:crossAx val="210205312"/>
        <c:crosses val="autoZero"/>
        <c:auto val="1"/>
        <c:lblAlgn val="ctr"/>
        <c:lblOffset val="100"/>
      </c:catAx>
      <c:valAx>
        <c:axId val="210205312"/>
        <c:scaling>
          <c:orientation val="minMax"/>
        </c:scaling>
        <c:axPos val="l"/>
        <c:numFmt formatCode="General" sourceLinked="1"/>
        <c:tickLblPos val="nextTo"/>
        <c:crossAx val="210203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4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4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4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3" presStyleCnt="4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3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3" presStyleCnt="4" custScaleX="85206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3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4FFA89E1-7237-416D-99FA-84A88573E60C}" type="presParOf" srcId="{AC9FC888-4E7D-41D5-BF8D-099DDFB49032}" destId="{A10443EA-0A22-4998-85A4-5FC07C4410A8}" srcOrd="6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Треневского сельского поселения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Треневского сельского поселения Миллеровского района от 27.07.2017 № 52)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Треневском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Треневского сельского поселения Миллеровского района от  20.04.2017 № 98)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Треневского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Треневского сельского поселения Миллеровского района от 07.06.2017 № 38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Треневского сельского поселения на 2017 – 2019 годы                                                                          (распоряжение Администрации Треневского сельского поселения Миллеровского района от 06.04.2017 № 23)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3 884,6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2 216,5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3 489,9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265,8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106,5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DACC140-B044-4494-9BBE-7357A802AA73}" type="parTrans" cxnId="{EC92CA3E-7876-4DCC-8000-ACAC26A36A76}">
      <dgm:prSet/>
      <dgm:spPr/>
    </dgm:pt>
    <dgm:pt modelId="{303B295F-1464-49C0-B059-8A0A83F92CC8}" type="sibTrans" cxnId="{EC92CA3E-7876-4DCC-8000-ACAC26A36A76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 custLinFactNeighborX="881" custLinFactNeighborY="-103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5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 custLinFactNeighborX="-991" custLinFactNeighborY="-997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1DFE3A4-8A37-4A4A-8088-324CE978C82C}" type="presOf" srcId="{C56B49B6-9436-401A-A798-CDBB10876603}" destId="{E6F9F434-7712-4505-A360-B41A84A043E0}" srcOrd="0" destOrd="0" presId="urn:microsoft.com/office/officeart/2005/8/layout/vList4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2F1406F7-208D-4C8C-872F-E5C376C1EBE7}" type="presOf" srcId="{C56B49B6-9436-401A-A798-CDBB10876603}" destId="{9B45B55E-F2CE-4F66-9AA5-B416991659BB}" srcOrd="1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F8AF631-39D1-4904-A1E7-78A6E9922F05}" type="presParOf" srcId="{B17E2703-ED7C-40C1-AA5F-205C0BB9EA84}" destId="{04177967-29D6-49BF-B116-A3FFF9D57762}" srcOrd="6" destOrd="0" presId="urn:microsoft.com/office/officeart/2005/8/layout/vList4"/>
    <dgm:cxn modelId="{59D17D55-DCC6-4D03-B1CC-3BEDD8B7C7E6}" type="presParOf" srcId="{04177967-29D6-49BF-B116-A3FFF9D57762}" destId="{E6F9F434-7712-4505-A360-B41A84A043E0}" srcOrd="0" destOrd="0" presId="urn:microsoft.com/office/officeart/2005/8/layout/vList4"/>
    <dgm:cxn modelId="{EF05397B-BA27-4E81-ABDA-6E9E370CCF09}" type="presParOf" srcId="{04177967-29D6-49BF-B116-A3FFF9D57762}" destId="{DC42D897-0D3D-4A0C-B8F0-96062FA331A1}" srcOrd="1" destOrd="0" presId="urn:microsoft.com/office/officeart/2005/8/layout/vList4"/>
    <dgm:cxn modelId="{F9216E89-5CA3-47B7-9355-5882758ABF57}" type="presParOf" srcId="{04177967-29D6-49BF-B116-A3FFF9D57762}" destId="{9B45B55E-F2CE-4F66-9AA5-B416991659BB}" srcOrd="2" destOrd="0" presId="urn:microsoft.com/office/officeart/2005/8/layout/vList4"/>
    <dgm:cxn modelId="{3BC2DD4B-618B-4F26-8572-4DACD7F1F235}" type="presParOf" srcId="{B17E2703-ED7C-40C1-AA5F-205C0BB9EA84}" destId="{02816618-45D6-4853-8E16-607BF69E0FE6}" srcOrd="7" destOrd="0" presId="urn:microsoft.com/office/officeart/2005/8/layout/vList4"/>
    <dgm:cxn modelId="{624A1172-48B4-48E8-A4FE-59ACBE313765}" type="presParOf" srcId="{B17E2703-ED7C-40C1-AA5F-205C0BB9EA84}" destId="{8A66E07E-A0AF-47B7-92C7-CC6CC7F443E5}" srcOrd="8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181,5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999,9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164,5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5 159,7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latin typeface="Arial" pitchFamily="34" charset="0"/>
              <a:cs typeface="Arial" pitchFamily="34" charset="0"/>
            </a:rPr>
            <a:t> 3 481,1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</dgm:pt>
    <dgm:pt modelId="{C0F463B6-641B-45BE-ADA7-0C437093E6BA}" type="sibTrans" cxnId="{709ABA7C-2919-4672-82BF-90D2F283C0A7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3" presStyleCnt="5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10A16-4599-4A30-9B84-7EF20ABB1947}" type="presOf" srcId="{E89563D3-5528-49FF-BEE5-097329658725}" destId="{F56A9C02-84BA-4A78-B015-CC87A99ED689}" srcOrd="1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0F4CE22-1344-4C6E-BADB-E7A404F38150}" type="presOf" srcId="{E89563D3-5528-49FF-BEE5-097329658725}" destId="{0A333116-A0F0-42B1-B3C8-31D2DC24E4ED}" srcOrd="0" destOrd="0" presId="urn:microsoft.com/office/officeart/2005/8/layout/vList4"/>
    <dgm:cxn modelId="{709ABA7C-2919-4672-82BF-90D2F283C0A7}" srcId="{227A101D-8088-4F21-A936-43AB877355D2}" destId="{E89563D3-5528-49FF-BEE5-097329658725}" srcOrd="3" destOrd="0" parTransId="{FA050701-A593-4E09-B8D9-6F0D13FC7F30}" sibTransId="{C0F463B6-641B-45BE-ADA7-0C437093E6BA}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8198283-C277-4BD1-A1DF-57447762AE22}" type="presParOf" srcId="{B17E2703-ED7C-40C1-AA5F-205C0BB9EA84}" destId="{931DB2C6-6A18-4320-B852-C2613EDB2FA8}" srcOrd="2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3" destOrd="0" presId="urn:microsoft.com/office/officeart/2005/8/layout/vList4"/>
    <dgm:cxn modelId="{4F9D7AC6-67F5-4386-B71D-72A976BA63F7}" type="presParOf" srcId="{B17E2703-ED7C-40C1-AA5F-205C0BB9EA84}" destId="{7D4D5190-7A99-4EE3-BF13-894BFF6BFA1A}" srcOrd="4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5" destOrd="0" presId="urn:microsoft.com/office/officeart/2005/8/layout/vList4"/>
    <dgm:cxn modelId="{793CB7F3-A1FA-4B09-844D-E9C37E35491B}" type="presParOf" srcId="{B17E2703-ED7C-40C1-AA5F-205C0BB9EA84}" destId="{E528D261-1367-4287-9387-1240C719ED13}" srcOrd="6" destOrd="0" presId="urn:microsoft.com/office/officeart/2005/8/layout/vList4"/>
    <dgm:cxn modelId="{D752ABE9-97FC-4606-9C9F-CED1AEF0F0A6}" type="presParOf" srcId="{E528D261-1367-4287-9387-1240C719ED13}" destId="{0A333116-A0F0-42B1-B3C8-31D2DC24E4ED}" srcOrd="0" destOrd="0" presId="urn:microsoft.com/office/officeart/2005/8/layout/vList4"/>
    <dgm:cxn modelId="{22D32A55-E98B-4ED8-9951-23B19FBAD475}" type="presParOf" srcId="{E528D261-1367-4287-9387-1240C719ED13}" destId="{399D8D20-8820-430F-9E94-B302FC5EE2D0}" srcOrd="1" destOrd="0" presId="urn:microsoft.com/office/officeart/2005/8/layout/vList4"/>
    <dgm:cxn modelId="{B7A850F2-2DD7-4B70-BBF8-430E31F595FD}" type="presParOf" srcId="{E528D261-1367-4287-9387-1240C719ED13}" destId="{F56A9C02-84BA-4A78-B015-CC87A99ED689}" srcOrd="2" destOrd="0" presId="urn:microsoft.com/office/officeart/2005/8/layout/vList4"/>
    <dgm:cxn modelId="{E4C9C5FF-8D60-4424-A416-4A2D255D5079}" type="presParOf" srcId="{B17E2703-ED7C-40C1-AA5F-205C0BB9EA84}" destId="{A5ECCE62-6589-46B4-BF08-3ED08E1F9F58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к рассмотрению Собранию депутатов Треневского сельского поселения Миллеровского района проект бюджета на 2018 год и на плановый период 2019 и 2020 годов создаст дополнительные условия для выполнения поставленных Губернатором области и Главой Миллеровского района приоритетных целей и 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17372" y="0"/>
          <a:ext cx="205335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217372" y="1164748"/>
        <a:ext cx="2053355" cy="1164748"/>
      </dsp:txXfrm>
    </dsp:sp>
    <dsp:sp modelId="{79E796B1-3ABE-4958-A470-95B84B3BA8FB}">
      <dsp:nvSpPr>
        <dsp:cNvPr id="0" name=""/>
        <dsp:cNvSpPr/>
      </dsp:nvSpPr>
      <dsp:spPr>
        <a:xfrm>
          <a:off x="838100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342678" y="0"/>
          <a:ext cx="219382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2342678" y="1164748"/>
        <a:ext cx="2193826" cy="1164748"/>
      </dsp:txXfrm>
    </dsp:sp>
    <dsp:sp modelId="{E6379D24-0F7F-4C89-AA74-40B94EA75227}">
      <dsp:nvSpPr>
        <dsp:cNvPr id="0" name=""/>
        <dsp:cNvSpPr/>
      </dsp:nvSpPr>
      <dsp:spPr>
        <a:xfrm>
          <a:off x="3052370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4608454" y="0"/>
          <a:ext cx="239833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4608454" y="1164748"/>
        <a:ext cx="2398331" cy="1164748"/>
      </dsp:txXfrm>
    </dsp:sp>
    <dsp:sp modelId="{59BCE99C-652C-4BAC-91C1-A60B797A8CEA}">
      <dsp:nvSpPr>
        <dsp:cNvPr id="0" name=""/>
        <dsp:cNvSpPr/>
      </dsp:nvSpPr>
      <dsp:spPr>
        <a:xfrm>
          <a:off x="5398097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078736" y="0"/>
          <a:ext cx="18478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078736" y="1164748"/>
        <a:ext cx="1847890" cy="1164748"/>
      </dsp:txXfrm>
    </dsp:sp>
    <dsp:sp modelId="{801EDB75-7215-4290-9F39-D09130BB9918}">
      <dsp:nvSpPr>
        <dsp:cNvPr id="0" name=""/>
        <dsp:cNvSpPr/>
      </dsp:nvSpPr>
      <dsp:spPr>
        <a:xfrm>
          <a:off x="7589580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1991" y="96359"/>
          <a:ext cx="10171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599" y="152947"/>
          <a:ext cx="1084594" cy="77869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599" y="152947"/>
        <a:ext cx="1084594" cy="778699"/>
      </dsp:txXfrm>
    </dsp:sp>
    <dsp:sp modelId="{CA80EEC5-8180-463D-AB43-E20FC1CCE0B0}">
      <dsp:nvSpPr>
        <dsp:cNvPr id="0" name=""/>
        <dsp:cNvSpPr/>
      </dsp:nvSpPr>
      <dsp:spPr>
        <a:xfrm rot="5400000">
          <a:off x="4477198" y="-3567902"/>
          <a:ext cx="986234" cy="812203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Треневского сельского поселения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Треневского сельского поселения Миллеровского района от 27.07.2017 № 52)</a:t>
          </a:r>
          <a:endParaRPr lang="ru-RU" sz="1400" kern="1200" dirty="0"/>
        </a:p>
      </dsp:txBody>
      <dsp:txXfrm rot="5400000">
        <a:off x="4477198" y="-3567902"/>
        <a:ext cx="986234" cy="8122038"/>
      </dsp:txXfrm>
    </dsp:sp>
    <dsp:sp modelId="{9B6A0A72-3C0F-4B82-A7E6-2BA4A15A1DC4}">
      <dsp:nvSpPr>
        <dsp:cNvPr id="0" name=""/>
        <dsp:cNvSpPr/>
      </dsp:nvSpPr>
      <dsp:spPr>
        <a:xfrm rot="5400000">
          <a:off x="-83900" y="1410708"/>
          <a:ext cx="1112427" cy="778699"/>
        </a:xfrm>
        <a:prstGeom prst="bevel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1410708"/>
        <a:ext cx="1112427" cy="778699"/>
      </dsp:txXfrm>
    </dsp:sp>
    <dsp:sp modelId="{9A9BA3CA-42DC-4E24-BA14-1B2C342C1B46}">
      <dsp:nvSpPr>
        <dsp:cNvPr id="0" name=""/>
        <dsp:cNvSpPr/>
      </dsp:nvSpPr>
      <dsp:spPr>
        <a:xfrm rot="5400000">
          <a:off x="4436225" y="-2327303"/>
          <a:ext cx="1029120" cy="817142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Треневского сельского поселения на 2017 – 2019 годы                                                                          (распоряжение Администрации Треневского сельского поселения Миллеровского района от 06.04.2017 № 23)</a:t>
          </a:r>
          <a:endParaRPr lang="ru-RU" sz="1400" kern="1200" dirty="0"/>
        </a:p>
      </dsp:txBody>
      <dsp:txXfrm rot="5400000">
        <a:off x="4436225" y="-2327303"/>
        <a:ext cx="1029120" cy="8171420"/>
      </dsp:txXfrm>
    </dsp:sp>
    <dsp:sp modelId="{B59BF440-36E6-48B3-BC75-E6445956244C}">
      <dsp:nvSpPr>
        <dsp:cNvPr id="0" name=""/>
        <dsp:cNvSpPr/>
      </dsp:nvSpPr>
      <dsp:spPr>
        <a:xfrm rot="5400000">
          <a:off x="-197896" y="2672875"/>
          <a:ext cx="1340419" cy="778699"/>
        </a:xfrm>
        <a:prstGeom prst="bevel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7896" y="2672875"/>
        <a:ext cx="1340419" cy="778699"/>
      </dsp:txXfrm>
    </dsp:sp>
    <dsp:sp modelId="{6F6C7F8D-CA85-4C86-A8B9-DE0E49DC8118}">
      <dsp:nvSpPr>
        <dsp:cNvPr id="0" name=""/>
        <dsp:cNvSpPr/>
      </dsp:nvSpPr>
      <dsp:spPr>
        <a:xfrm rot="5400000">
          <a:off x="4322196" y="-1029924"/>
          <a:ext cx="1292356" cy="8136242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Треневского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Треневского сельского поселения Миллеровского района от 07.06.2017 № 38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22196" y="-1029924"/>
        <a:ext cx="1292356" cy="8136242"/>
      </dsp:txXfrm>
    </dsp:sp>
    <dsp:sp modelId="{A6E13E1B-7D1B-442A-959A-A9F6D8AE7DD8}">
      <dsp:nvSpPr>
        <dsp:cNvPr id="0" name=""/>
        <dsp:cNvSpPr/>
      </dsp:nvSpPr>
      <dsp:spPr>
        <a:xfrm rot="5400000">
          <a:off x="-83900" y="4060340"/>
          <a:ext cx="1112427" cy="778699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4060340"/>
        <a:ext cx="1112427" cy="778699"/>
      </dsp:txXfrm>
    </dsp:sp>
    <dsp:sp modelId="{F6DF088B-B792-439B-9EEE-AF2670D0671E}">
      <dsp:nvSpPr>
        <dsp:cNvPr id="0" name=""/>
        <dsp:cNvSpPr/>
      </dsp:nvSpPr>
      <dsp:spPr>
        <a:xfrm rot="5400000">
          <a:off x="4400604" y="398493"/>
          <a:ext cx="1140908" cy="8130874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Треневском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Треневского сельского поселения Миллеровского района от  20.04.2017 № 98)</a:t>
          </a:r>
          <a:endParaRPr lang="ru-RU" sz="1400" kern="1200" dirty="0"/>
        </a:p>
      </dsp:txBody>
      <dsp:txXfrm rot="5400000">
        <a:off x="4400604" y="398493"/>
        <a:ext cx="1140908" cy="81308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3 884,6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2 216,5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01337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3 489,9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201337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3034261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106,5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34261"/>
        <a:ext cx="2961191" cy="919473"/>
      </dsp:txXfrm>
    </dsp:sp>
    <dsp:sp modelId="{DC42D897-0D3D-4A0C-B8F0-96062FA331A1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36515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265,8</a:t>
          </a:r>
        </a:p>
      </dsp:txBody>
      <dsp:txXfrm>
        <a:off x="855232" y="4036515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181,5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980731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999,9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980731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120471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231118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164,5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2231118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2320275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 3 481,1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3211849"/>
        <a:ext cx="2848769" cy="891573"/>
      </dsp:txXfrm>
    </dsp:sp>
    <dsp:sp modelId="{399D8D20-8820-430F-9E94-B302FC5EE2D0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56516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5 159,7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56516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7946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к рассмотрению Собранию депутатов Треневского сельского поселения Миллеровского района проект бюджета на 2018 год и на плановый период 2019 и 2020 годов создаст дополнительные условия для выполнения поставленных Губернатором области и Главой Миллеровского района приоритетных целей и 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7946" y="0"/>
        <a:ext cx="8128957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0.48837</cdr:x>
      <cdr:y>0.07273</cdr:y>
    </cdr:from>
    <cdr:to>
      <cdr:x>0.63721</cdr:x>
      <cdr:y>0.30545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39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itchFamily="34" charset="0"/>
              <a:cs typeface="Arial" pitchFamily="34" charset="0"/>
            </a:rPr>
            <a:t>3499,2</a:t>
          </a:r>
          <a:endParaRPr lang="ru-RU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0.68605</cdr:x>
      <cdr:y>0.07273</cdr:y>
    </cdr:from>
    <cdr:to>
      <cdr:x>0.83488</cdr:x>
      <cdr:y>0.30545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842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itchFamily="34" charset="0"/>
              <a:cs typeface="Arial" pitchFamily="34" charset="0"/>
            </a:rPr>
            <a:t>3926,1</a:t>
          </a:r>
          <a:endParaRPr lang="ru-RU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1/22/2018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1.xm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1744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Треневского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5729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4755,7 тыс. рублей или 54,81% общего объема расходов бюджета Треневского сельского поселения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28.12.2017 № 895);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муниципальных районов из областного бюджета бюджету Миллеровского района от 07.06.2017 № 22/12д.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548680"/>
            <a:ext cx="6318464" cy="522866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Треневского сельского поселения:</a:t>
            </a:r>
          </a:p>
        </p:txBody>
      </p:sp>
      <p:sp>
        <p:nvSpPr>
          <p:cNvPr id="3" name="Овал 2"/>
          <p:cNvSpPr/>
          <p:nvPr/>
        </p:nvSpPr>
        <p:spPr>
          <a:xfrm>
            <a:off x="6286512" y="1357298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учреждения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786446" y="2214554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57818" y="3500438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286124"/>
            <a:ext cx="4464496" cy="49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3174" y="2357430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дошкольные учреждения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6143636" y="4714884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792" y="4869160"/>
            <a:ext cx="5040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учреждения  ( МФЦ, ФАП)</a:t>
            </a: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27784" y="5733256"/>
            <a:ext cx="6264696" cy="576064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Всего :  13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050" name="Picture 2" descr="Z:\2017\НОЯБРЬ\ЮЛЯ\Фото Мальчевско-ПолненскогоСДК\DSC04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142984"/>
            <a:ext cx="1928826" cy="1357322"/>
          </a:xfrm>
          <a:prstGeom prst="rect">
            <a:avLst/>
          </a:prstGeom>
          <a:noFill/>
        </p:spPr>
      </p:pic>
      <p:pic>
        <p:nvPicPr>
          <p:cNvPr id="2051" name="Picture 3" descr="Z:\2017\НОЯБРЬ\ЮЛЯ\Фото Мальчевско-ПолненскогоСДК\DSC04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736"/>
            <a:ext cx="1714512" cy="1285884"/>
          </a:xfrm>
          <a:prstGeom prst="rect">
            <a:avLst/>
          </a:prstGeom>
          <a:noFill/>
        </p:spPr>
      </p:pic>
      <p:pic>
        <p:nvPicPr>
          <p:cNvPr id="2052" name="Picture 4" descr="Z:\2017\НОЯБРЬ\ЮЛЯ\Фото Мальчевско-ПолненскогоСДК\DSC04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1857388" cy="1450741"/>
          </a:xfrm>
          <a:prstGeom prst="rect">
            <a:avLst/>
          </a:prstGeom>
          <a:noFill/>
        </p:spPr>
      </p:pic>
      <p:pic>
        <p:nvPicPr>
          <p:cNvPr id="2054" name="Picture 6" descr="Z:\2017\НОЯБРЬ\ЮЛЯ\Треневский Ф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000372"/>
            <a:ext cx="1714480" cy="1214446"/>
          </a:xfrm>
          <a:prstGeom prst="rect">
            <a:avLst/>
          </a:prstGeom>
          <a:noFill/>
        </p:spPr>
      </p:pic>
      <p:pic>
        <p:nvPicPr>
          <p:cNvPr id="2055" name="Picture 7" descr="Z:\2017\НОЯБРЬ\ЮЛЯ\для администрации\20170811_16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14884"/>
            <a:ext cx="1857388" cy="1357322"/>
          </a:xfrm>
          <a:prstGeom prst="rect">
            <a:avLst/>
          </a:prstGeom>
          <a:noFill/>
        </p:spPr>
      </p:pic>
      <p:pic>
        <p:nvPicPr>
          <p:cNvPr id="2056" name="Picture 8" descr="Z:\2017\НОЯБРЬ\ЮЛЯ\для администрации\д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15206" y="4500570"/>
            <a:ext cx="1749954" cy="1072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Треневского сельского поселения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142976" y="2214554"/>
          <a:ext cx="70723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40" y="2500306"/>
            <a:ext cx="110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3481,1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Z:\2017\НОЯБРЬ\ЮЛЯ\P102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9"/>
            <a:ext cx="242886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Треневского сельского поселения на 2018-2020 годы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3489,9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1410,4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1814,2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2228,9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1218,6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1615,5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Треневского сельского поселения 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idx="1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715140" y="1428736"/>
            <a:ext cx="2177340" cy="2000264"/>
            <a:chOff x="-225376" y="4251027"/>
            <a:chExt cx="3396651" cy="21899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225376" y="4251027"/>
              <a:ext cx="3396651" cy="21899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4922,2</a:t>
              </a:r>
              <a:endPara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7820" y="5893455"/>
              <a:ext cx="780103" cy="46926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62" name="Группа 61"/>
          <p:cNvGrpSpPr/>
          <p:nvPr/>
        </p:nvGrpSpPr>
        <p:grpSpPr>
          <a:xfrm>
            <a:off x="3714744" y="3929066"/>
            <a:ext cx="2500330" cy="2357456"/>
            <a:chOff x="3059832" y="4758180"/>
            <a:chExt cx="2088232" cy="95804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58180"/>
              <a:ext cx="2088232" cy="95804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туризма </a:t>
              </a:r>
              <a:endPara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 3481,1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      тыс. рублей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2" name="Группа 51"/>
          <p:cNvGrpSpPr/>
          <p:nvPr/>
        </p:nvGrpSpPr>
        <p:grpSpPr>
          <a:xfrm>
            <a:off x="500034" y="3786190"/>
            <a:ext cx="2428892" cy="2143140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999,9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57158" y="1428735"/>
            <a:ext cx="2714644" cy="2023726"/>
            <a:chOff x="95503" y="2526361"/>
            <a:chExt cx="2964329" cy="10918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5503" y="2526361"/>
              <a:ext cx="2808312" cy="10801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181,5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3643306" y="1500174"/>
            <a:ext cx="2214578" cy="2000264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6715140" y="3929066"/>
            <a:ext cx="2286016" cy="2214578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44,0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8929718" cy="65008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3933056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286116" y="428604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Треневского сельского поселения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3786190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Треневского сельского поселения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27.09.2017 № 78)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Треневского сельского поселения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42844" y="2643182"/>
            <a:ext cx="9001156" cy="171451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Треневского сельского поселения 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Z:\2017\НОЯБРЬ\ЮЛЯ\админ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3286148" cy="24831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2142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486916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Финансового управления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района)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124744"/>
            <a:ext cx="1559365" cy="1378089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348880"/>
            <a:ext cx="130368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728192" cy="1527290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5879" y="4653137"/>
            <a:ext cx="1440617" cy="1273145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5903444"/>
            <a:ext cx="1008112" cy="89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Треневского сельского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986521" y="0"/>
            <a:ext cx="5378401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основных характеристик бюджета Треневского сельского поселения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9 963,3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8 080,3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8 675,5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6 473,4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6 669,9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6 861,3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3 489,9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1 410,4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1 814,2</a:t>
                      </a:r>
                      <a:endParaRPr kumimoji="0" lang="ru-RU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9 986,7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8 734,8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9 199,1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-23,4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-654,5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-523,6</a:t>
                      </a:r>
                      <a:r>
                        <a:rPr kumimoji="0" lang="ru-RU" sz="1200" b="1" kern="1200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kumimoji="0" lang="ru-RU" sz="12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Треневского сельского поселения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9 963,3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9 986,7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45,2 %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580112" y="3573016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30,8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429256" y="2000240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20,4 %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500430" y="4429132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2,9 %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786050" y="471488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Треневского сельского поселения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2 216,5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201234" cy="324722"/>
              <a:chOff x="395536" y="5013176"/>
              <a:chExt cx="4201234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913202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3 884,6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3516924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Безвозмездные поступления – 3 489,9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138,0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234,3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00176"/>
          <a:ext cx="5249173" cy="44291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0847"/>
                <a:gridCol w="969442"/>
                <a:gridCol w="969442"/>
                <a:gridCol w="969442"/>
              </a:tblGrid>
              <a:tr h="504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702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4 966,2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4 632,2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4 656,0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164,5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</a:tr>
              <a:tr h="702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999,9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226,3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233,0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3 481,1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3 499,2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3 926,1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189,5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198,5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18127</TotalTime>
  <Words>935</Words>
  <Application>Microsoft Office PowerPoint</Application>
  <PresentationFormat>Экран (4:3)</PresentationFormat>
  <Paragraphs>228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10195094</vt:lpstr>
      <vt:lpstr>Апекс</vt:lpstr>
      <vt:lpstr>Треневское сельское поселение   </vt:lpstr>
      <vt:lpstr>Слайд 2</vt:lpstr>
      <vt:lpstr>Слайд 3</vt:lpstr>
      <vt:lpstr>Бюджет на 2018 год  и на плановый период 2019 и 2020 годов  </vt:lpstr>
      <vt:lpstr>Слайд 5</vt:lpstr>
      <vt:lpstr>Прогноз основных характеристик бюджета Треневского сельского поселения на 2018 год и на плановый период 2019 и 2020 годов</vt:lpstr>
      <vt:lpstr>Основные параметры бюджета Треневского сельского поселения на 2018 год</vt:lpstr>
      <vt:lpstr>Слайд 8</vt:lpstr>
      <vt:lpstr>Слайд 9</vt:lpstr>
      <vt:lpstr>Расходы на обеспечение деятельности аппарата управления в 2018 году составят  4755,7 тыс. рублей или 54,81% общего объема расходов бюджета Треневского сельского поселения</vt:lpstr>
      <vt:lpstr>Слайд 11</vt:lpstr>
      <vt:lpstr>Динамика расходов бюджета Треневского сельского поселения по разделу 08  «Культура, кинематография»</vt:lpstr>
      <vt:lpstr>Объемы межбюджетных трансфертов бюджету Треневского сельского поселения на 2018-2020 годы  </vt:lpstr>
      <vt:lpstr>Объем муниципальных программ в общем объеме расходов, запланированных на  реализацию муниципальных программ Треневского сельского поселения  в 2018 году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1861</cp:revision>
  <dcterms:created xsi:type="dcterms:W3CDTF">2011-10-21T12:19:44Z</dcterms:created>
  <dcterms:modified xsi:type="dcterms:W3CDTF">2018-01-22T05:25:29Z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