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6" r:id="rId9"/>
    <p:sldId id="261" r:id="rId10"/>
    <p:sldId id="262" r:id="rId11"/>
    <p:sldId id="271" r:id="rId12"/>
    <p:sldId id="267" r:id="rId13"/>
    <p:sldId id="268" r:id="rId14"/>
    <p:sldId id="269" r:id="rId15"/>
    <p:sldId id="270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00000000000001E-2"/>
                  <c:y val="-0.437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66666666666667E-2"/>
                  <c:y val="-0.437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25E-2"/>
                  <c:y val="-0.437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7803.1</c:v>
                </c:pt>
                <c:pt idx="1">
                  <c:v>7925.2</c:v>
                </c:pt>
                <c:pt idx="2">
                  <c:v>8020.6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607488"/>
        <c:axId val="56609024"/>
        <c:axId val="0"/>
      </c:bar3DChart>
      <c:catAx>
        <c:axId val="56607488"/>
        <c:scaling>
          <c:orientation val="minMax"/>
        </c:scaling>
        <c:delete val="0"/>
        <c:axPos val="b"/>
        <c:majorTickMark val="out"/>
        <c:minorTickMark val="none"/>
        <c:tickLblPos val="nextTo"/>
        <c:crossAx val="56609024"/>
        <c:crosses val="autoZero"/>
        <c:auto val="1"/>
        <c:lblAlgn val="ctr"/>
        <c:lblOffset val="100"/>
        <c:noMultiLvlLbl val="0"/>
      </c:catAx>
      <c:valAx>
        <c:axId val="5660902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56607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i="1" dirty="0">
                <a:solidFill>
                  <a:srgbClr val="FFFF00"/>
                </a:solidFill>
              </a:rPr>
              <a:t>Всего</a:t>
            </a:r>
          </a:p>
          <a:p>
            <a:pPr>
              <a:defRPr/>
            </a:pPr>
            <a:r>
              <a:rPr lang="ru-RU" sz="2400" i="1" dirty="0">
                <a:solidFill>
                  <a:srgbClr val="FFFF00"/>
                </a:solidFill>
              </a:rPr>
              <a:t> </a:t>
            </a:r>
            <a:r>
              <a:rPr lang="ru-RU" sz="2400" i="1" dirty="0" smtClean="0">
                <a:solidFill>
                  <a:srgbClr val="FFFF00"/>
                </a:solidFill>
              </a:rPr>
              <a:t>7 803,1</a:t>
            </a:r>
            <a:endParaRPr lang="ru-RU" sz="2400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400" i="1" dirty="0">
                <a:solidFill>
                  <a:srgbClr val="FFFF00"/>
                </a:solidFill>
              </a:rPr>
              <a:t>тыс. руб.</a:t>
            </a:r>
          </a:p>
        </c:rich>
      </c:tx>
      <c:layout>
        <c:manualLayout>
          <c:xMode val="edge"/>
          <c:yMode val="edge"/>
          <c:x val="2.741553620478954E-4"/>
          <c:y val="1.533981003632777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04943895122763E-2"/>
          <c:y val="0.15261736519382169"/>
          <c:w val="0.61393214451267863"/>
          <c:h val="0.734677882061810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9"/>
          <c:dPt>
            <c:idx val="0"/>
            <c:bubble3D val="0"/>
            <c:explosion val="12"/>
            <c:spPr>
              <a:solidFill>
                <a:srgbClr val="00B05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C00000"/>
              </a:solidFill>
            </c:spPr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E01ED2"/>
              </a:solidFill>
            </c:spPr>
          </c:dPt>
          <c:dLbls>
            <c:dLbl>
              <c:idx val="4"/>
              <c:layout>
                <c:manualLayout>
                  <c:x val="-9.7119237709220024E-3"/>
                  <c:y val="-6.22440352898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25033233855242E-2"/>
                  <c:y val="-0.1113106915061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223866888353408E-2"/>
                  <c:y val="-4.3662195829078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Налог на доходы  физических лиц - 4340,6 тыс.руб.</c:v>
                </c:pt>
                <c:pt idx="1">
                  <c:v>Земельный налог - 2596,6 тыс.руб.</c:v>
                </c:pt>
                <c:pt idx="2">
                  <c:v>Налог на имущество физических лиц - 100,7 тыс.руб.</c:v>
                </c:pt>
                <c:pt idx="3">
                  <c:v>Единый сельскохозяйственный налог - 473,3 тыс.руб.</c:v>
                </c:pt>
                <c:pt idx="4">
                  <c:v>Государственная пошлина - 8,6 тыс.руб.</c:v>
                </c:pt>
                <c:pt idx="5">
                  <c:v>Доходы, получаемые в виде арендной платы - 244,5 тыс.руб.</c:v>
                </c:pt>
                <c:pt idx="6">
                  <c:v>Иные собственные доходы - 38,8 тыс.руб.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55.626609937076289</c:v>
                </c:pt>
                <c:pt idx="1">
                  <c:v>33.276518306826766</c:v>
                </c:pt>
                <c:pt idx="2">
                  <c:v>1.2905127449347054</c:v>
                </c:pt>
                <c:pt idx="3">
                  <c:v>6.0655380553882416</c:v>
                </c:pt>
                <c:pt idx="4">
                  <c:v>0.11021260780971663</c:v>
                </c:pt>
                <c:pt idx="5">
                  <c:v>3.1333700708692693</c:v>
                </c:pt>
                <c:pt idx="6">
                  <c:v>0.49723827709500062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280885936045425"/>
          <c:y val="2.016899187761483E-3"/>
          <c:w val="0.37894604143600902"/>
          <c:h val="0.99798310081223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тыс. руб.</a:t>
            </a:r>
            <a:endParaRPr lang="ru-RU" dirty="0"/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0061728395061727E-2"/>
                  <c:y val="-8.0917060013486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75308641975367E-2"/>
                  <c:y val="-2.6972353337828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4096.3999999999996</c:v>
                </c:pt>
                <c:pt idx="1">
                  <c:v>4340.6000000000004</c:v>
                </c:pt>
                <c:pt idx="2">
                  <c:v>4403.6000000000004</c:v>
                </c:pt>
                <c:pt idx="3">
                  <c:v>4467.2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448320"/>
        <c:axId val="99449856"/>
        <c:axId val="0"/>
      </c:bar3DChart>
      <c:catAx>
        <c:axId val="9944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99449856"/>
        <c:crosses val="autoZero"/>
        <c:auto val="1"/>
        <c:lblAlgn val="ctr"/>
        <c:lblOffset val="100"/>
        <c:noMultiLvlLbl val="0"/>
      </c:catAx>
      <c:valAx>
        <c:axId val="994498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944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81457944493049483"/>
          <c:y val="3.506405933917734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716049382716049E-3"/>
                  <c:y val="-3.236682400539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37E-2"/>
                  <c:y val="-2.1577882670262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061728395061727E-2"/>
                  <c:y val="-5.394470667565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  <c:pt idx="3">
                  <c:v> 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11067</c:v>
                </c:pt>
                <c:pt idx="1">
                  <c:v>10998.5</c:v>
                </c:pt>
                <c:pt idx="2">
                  <c:v>9853.9</c:v>
                </c:pt>
                <c:pt idx="3">
                  <c:v>9737.2999999999993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659712"/>
        <c:axId val="114661248"/>
        <c:axId val="0"/>
      </c:bar3DChart>
      <c:catAx>
        <c:axId val="114659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ru-RU"/>
          </a:p>
        </c:txPr>
        <c:crossAx val="114661248"/>
        <c:crosses val="autoZero"/>
        <c:auto val="1"/>
        <c:lblAlgn val="ctr"/>
        <c:lblOffset val="100"/>
        <c:noMultiLvlLbl val="0"/>
      </c:catAx>
      <c:valAx>
        <c:axId val="114661248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11465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 </a:t>
                    </a:r>
                    <a:r>
                      <a:rPr lang="en-US"/>
                      <a:t>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 4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0278615167875837E-2"/>
                  <c:y val="-1.18300506416485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5,7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ru-RU" smtClean="0"/>
                      <a:t>,1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5 823,3</c:v>
                  </c:pt>
                  <c:pt idx="1">
                    <c:v>15,0</c:v>
                  </c:pt>
                  <c:pt idx="2">
                    <c:v>486,5</c:v>
                  </c:pt>
                  <c:pt idx="3">
                    <c:v>420,7</c:v>
                  </c:pt>
                  <c:pt idx="4">
                    <c:v>96,1</c:v>
                  </c:pt>
                  <c:pt idx="5">
                    <c:v>3 923,8</c:v>
                  </c:pt>
                  <c:pt idx="6">
                    <c:v>10,0</c:v>
                  </c:pt>
                  <c:pt idx="7">
                    <c:v>223,1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5823.3</c:v>
                </c:pt>
                <c:pt idx="1">
                  <c:v>15</c:v>
                </c:pt>
                <c:pt idx="2">
                  <c:v>486.5</c:v>
                </c:pt>
                <c:pt idx="3">
                  <c:v>420.7</c:v>
                </c:pt>
                <c:pt idx="4">
                  <c:v>96.1</c:v>
                </c:pt>
                <c:pt idx="5">
                  <c:v>3923.8</c:v>
                </c:pt>
                <c:pt idx="6">
                  <c:v>10</c:v>
                </c:pt>
                <c:pt idx="7">
                  <c:v>223.1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Sheet1!$B$1:$I$2</c:f>
              <c:multiLvlStrCache>
                <c:ptCount val="8"/>
                <c:lvl>
                  <c:pt idx="0">
                    <c:v>5 823,3</c:v>
                  </c:pt>
                  <c:pt idx="1">
                    <c:v>15,0</c:v>
                  </c:pt>
                  <c:pt idx="2">
                    <c:v>486,5</c:v>
                  </c:pt>
                  <c:pt idx="3">
                    <c:v>420,7</c:v>
                  </c:pt>
                  <c:pt idx="4">
                    <c:v>96,1</c:v>
                  </c:pt>
                  <c:pt idx="5">
                    <c:v>3 923,8</c:v>
                  </c:pt>
                  <c:pt idx="6">
                    <c:v>10,0</c:v>
                  </c:pt>
                  <c:pt idx="7">
                    <c:v>223,1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</c:v>
                  </c:pt>
                  <c:pt idx="4">
                    <c:v>Национальная оборона -</c:v>
                  </c:pt>
                  <c:pt idx="5">
                    <c:v>Культура, кинематография - </c:v>
                  </c:pt>
                  <c:pt idx="6">
                    <c:v>Образование - </c:v>
                  </c:pt>
                  <c:pt idx="7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Sheet1!$B$3:$I$3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9377699410046858"/>
          <c:y val="0"/>
          <c:w val="0.40453818799475094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41"/>
          <c:w val="0.96407292193871452"/>
          <c:h val="0.7100835597391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4146900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24488845282288E-2"/>
                  <c:y val="0.18171381630997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3956600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154595617322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4232800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0915584"/>
        <c:axId val="82437248"/>
      </c:barChart>
      <c:catAx>
        <c:axId val="220915584"/>
        <c:scaling>
          <c:orientation val="minMax"/>
        </c:scaling>
        <c:delete val="1"/>
        <c:axPos val="b"/>
        <c:majorTickMark val="out"/>
        <c:minorTickMark val="none"/>
        <c:tickLblPos val="none"/>
        <c:crossAx val="82437248"/>
        <c:crosses val="autoZero"/>
        <c:auto val="1"/>
        <c:lblAlgn val="ctr"/>
        <c:lblOffset val="100"/>
        <c:noMultiLvlLbl val="0"/>
      </c:catAx>
      <c:valAx>
        <c:axId val="824372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209155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505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FFCCCC"/>
              </a:solidFill>
            </c:spPr>
          </c:dPt>
          <c:dPt>
            <c:idx val="7"/>
            <c:bubble3D val="0"/>
            <c:spPr>
              <a:solidFill>
                <a:srgbClr val="9966FF"/>
              </a:solidFill>
            </c:spPr>
          </c:dPt>
          <c:dPt>
            <c:idx val="8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62,9%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1666666666666683E-3"/>
                  <c:y val="8.86166992292337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33,5%</a:t>
                    </a:r>
                    <a:endParaRPr lang="ru-RU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- 2468,1</c:v>
                </c:pt>
                <c:pt idx="1">
                  <c:v>Мероприятия по организации и проведению конкурсов, торжественных и иных мероприятий - 1455,7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2468.1</c:v>
                </c:pt>
                <c:pt idx="1">
                  <c:v>1455.7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868887916788202"/>
          <c:y val="3.8758846984989985E-2"/>
          <c:w val="0.41157407407407409"/>
          <c:h val="0.96124115301501012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D42EC-94F7-47C8-984F-30AAE435E26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BCFF406-70BC-4E25-94E2-48FD5370CF1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Rod" panose="02030509050101010101" pitchFamily="49" charset="-79"/>
            </a:rPr>
            <a:t>Положение послания Президента Федеральному Собранию, определяющие бюджетную политику</a:t>
          </a:r>
          <a:endParaRPr lang="ru-RU" dirty="0">
            <a:solidFill>
              <a:schemeClr val="accent5">
                <a:lumMod val="50000"/>
              </a:schemeClr>
            </a:solidFill>
            <a:effectLst/>
            <a:cs typeface="Rod" panose="02030509050101010101" pitchFamily="49" charset="-79"/>
          </a:endParaRPr>
        </a:p>
      </dgm:t>
    </dgm:pt>
    <dgm:pt modelId="{BE896BE7-B625-4DB0-B634-67A0C6EEA748}" type="parTrans" cxnId="{45436EAD-EE3E-45D2-AAA0-B9E3CD60F03C}">
      <dgm:prSet/>
      <dgm:spPr/>
      <dgm:t>
        <a:bodyPr/>
        <a:lstStyle/>
        <a:p>
          <a:endParaRPr lang="ru-RU"/>
        </a:p>
      </dgm:t>
    </dgm:pt>
    <dgm:pt modelId="{09DBAC6E-4137-4C25-806A-C306C8827B3E}" type="sibTrans" cxnId="{45436EAD-EE3E-45D2-AAA0-B9E3CD60F03C}">
      <dgm:prSet/>
      <dgm:spPr/>
      <dgm:t>
        <a:bodyPr/>
        <a:lstStyle/>
        <a:p>
          <a:endParaRPr lang="ru-RU"/>
        </a:p>
      </dgm:t>
    </dgm:pt>
    <dgm:pt modelId="{339F446F-420A-4B1B-9637-C3C21A667DB1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Областной закон «Об областном бюджете на 2021 год и на плановый период 2022 и 2023 годов»</a:t>
          </a:r>
          <a:endParaRPr lang="ru-RU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7D40C9-5967-4A9B-AA95-2F03C3E6B9B9}" type="parTrans" cxnId="{841EAAE8-B29A-4CAC-9D3E-3CAE4D4B0A61}">
      <dgm:prSet/>
      <dgm:spPr/>
      <dgm:t>
        <a:bodyPr/>
        <a:lstStyle/>
        <a:p>
          <a:endParaRPr lang="ru-RU"/>
        </a:p>
      </dgm:t>
    </dgm:pt>
    <dgm:pt modelId="{3574293F-C1E2-4175-AE9E-6228D9FBA87E}" type="sibTrans" cxnId="{841EAAE8-B29A-4CAC-9D3E-3CAE4D4B0A61}">
      <dgm:prSet/>
      <dgm:spPr/>
      <dgm:t>
        <a:bodyPr/>
        <a:lstStyle/>
        <a:p>
          <a:endParaRPr lang="ru-RU"/>
        </a:p>
      </dgm:t>
    </dgm:pt>
    <dgm:pt modelId="{0CDFB66B-3574-47E0-8237-C2F2DEEADD59}">
      <dgm:prSet phldrT="[Текст]"/>
      <dgm:spPr/>
      <dgm:t>
        <a:bodyPr/>
        <a:lstStyle/>
        <a:p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b="1" i="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26.10.2020 64</a:t>
          </a:r>
          <a:r>
            <a:rPr lang="en-US" b="1" i="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B9575-F864-4E60-BCB0-0FAD9D749500}" type="parTrans" cxnId="{5F58FF67-8428-440C-ADAB-AEBF93F44EFC}">
      <dgm:prSet/>
      <dgm:spPr/>
      <dgm:t>
        <a:bodyPr/>
        <a:lstStyle/>
        <a:p>
          <a:endParaRPr lang="ru-RU"/>
        </a:p>
      </dgm:t>
    </dgm:pt>
    <dgm:pt modelId="{5D25A3D6-73A0-461D-B72E-94A02A798430}" type="sibTrans" cxnId="{5F58FF67-8428-440C-ADAB-AEBF93F44EFC}">
      <dgm:prSet/>
      <dgm:spPr/>
      <dgm:t>
        <a:bodyPr/>
        <a:lstStyle/>
        <a:p>
          <a:endParaRPr lang="ru-RU"/>
        </a:p>
      </dgm:t>
    </dgm:pt>
    <dgm:pt modelId="{847651B7-373A-411E-A339-A0C0C92211EC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dirty="0">
            <a:solidFill>
              <a:srgbClr val="FFC000"/>
            </a:solidFill>
          </a:endParaRPr>
        </a:p>
      </dgm:t>
    </dgm:pt>
    <dgm:pt modelId="{13DC1C67-D6F3-4C98-A31E-DBEE993BBADC}" type="parTrans" cxnId="{35B836C7-B5DA-4155-9C21-2A7C3A77C564}">
      <dgm:prSet/>
      <dgm:spPr/>
      <dgm:t>
        <a:bodyPr/>
        <a:lstStyle/>
        <a:p>
          <a:endParaRPr lang="ru-RU"/>
        </a:p>
      </dgm:t>
    </dgm:pt>
    <dgm:pt modelId="{E81E9DE7-1268-4769-9741-A1031D6B7210}" type="sibTrans" cxnId="{35B836C7-B5DA-4155-9C21-2A7C3A77C564}">
      <dgm:prSet/>
      <dgm:spPr/>
      <dgm:t>
        <a:bodyPr/>
        <a:lstStyle/>
        <a:p>
          <a:endParaRPr lang="ru-RU"/>
        </a:p>
      </dgm:t>
    </dgm:pt>
    <dgm:pt modelId="{432587DB-AA5E-4B44-BE08-B50389AF25E3}" type="pres">
      <dgm:prSet presAssocID="{9E8D42EC-94F7-47C8-984F-30AAE435E2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F9B811F-56FE-4B79-9B25-D2B9AD83086D}" type="pres">
      <dgm:prSet presAssocID="{9E8D42EC-94F7-47C8-984F-30AAE435E26E}" presName="Name1" presStyleCnt="0"/>
      <dgm:spPr/>
    </dgm:pt>
    <dgm:pt modelId="{A643FD6E-8E76-48CA-ABD9-0830D2F206BB}" type="pres">
      <dgm:prSet presAssocID="{9E8D42EC-94F7-47C8-984F-30AAE435E26E}" presName="cycle" presStyleCnt="0"/>
      <dgm:spPr/>
    </dgm:pt>
    <dgm:pt modelId="{16047BC7-88F0-4260-B4A5-03746BE167D1}" type="pres">
      <dgm:prSet presAssocID="{9E8D42EC-94F7-47C8-984F-30AAE435E26E}" presName="srcNode" presStyleLbl="node1" presStyleIdx="0" presStyleCnt="4"/>
      <dgm:spPr/>
    </dgm:pt>
    <dgm:pt modelId="{E628207C-F7F9-44B1-A113-CCBA8F7883DB}" type="pres">
      <dgm:prSet presAssocID="{9E8D42EC-94F7-47C8-984F-30AAE435E26E}" presName="conn" presStyleLbl="parChTrans1D2" presStyleIdx="0" presStyleCnt="1"/>
      <dgm:spPr/>
      <dgm:t>
        <a:bodyPr/>
        <a:lstStyle/>
        <a:p>
          <a:endParaRPr lang="ru-RU"/>
        </a:p>
      </dgm:t>
    </dgm:pt>
    <dgm:pt modelId="{F222F696-2D8A-4B1E-A560-D49DB18AA4F1}" type="pres">
      <dgm:prSet presAssocID="{9E8D42EC-94F7-47C8-984F-30AAE435E26E}" presName="extraNode" presStyleLbl="node1" presStyleIdx="0" presStyleCnt="4"/>
      <dgm:spPr/>
    </dgm:pt>
    <dgm:pt modelId="{EBDA5B49-8EEE-4A1E-A8BF-CD9CBA5D3420}" type="pres">
      <dgm:prSet presAssocID="{9E8D42EC-94F7-47C8-984F-30AAE435E26E}" presName="dstNode" presStyleLbl="node1" presStyleIdx="0" presStyleCnt="4"/>
      <dgm:spPr/>
    </dgm:pt>
    <dgm:pt modelId="{7824C469-B746-45C9-9B8E-A7FB36E3F016}" type="pres">
      <dgm:prSet presAssocID="{ABCFF406-70BC-4E25-94E2-48FD5370CF1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12D59-2333-48AF-85AA-C223DFA2BC82}" type="pres">
      <dgm:prSet presAssocID="{ABCFF406-70BC-4E25-94E2-48FD5370CF19}" presName="accent_1" presStyleCnt="0"/>
      <dgm:spPr/>
    </dgm:pt>
    <dgm:pt modelId="{6BF6E71A-DC72-41F8-B7A6-DB6A9D46E665}" type="pres">
      <dgm:prSet presAssocID="{ABCFF406-70BC-4E25-94E2-48FD5370CF19}" presName="accentRepeatNode" presStyleLbl="solidFgAcc1" presStyleIdx="0" presStyleCnt="4"/>
      <dgm:spPr/>
    </dgm:pt>
    <dgm:pt modelId="{0058D4CF-CB71-4431-8378-75D5E09F497D}" type="pres">
      <dgm:prSet presAssocID="{339F446F-420A-4B1B-9637-C3C21A667D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A3F13-59FA-4653-BCB4-99FC0056BA78}" type="pres">
      <dgm:prSet presAssocID="{339F446F-420A-4B1B-9637-C3C21A667DB1}" presName="accent_2" presStyleCnt="0"/>
      <dgm:spPr/>
    </dgm:pt>
    <dgm:pt modelId="{AB017770-F85C-41E2-BBAF-A38019DC081B}" type="pres">
      <dgm:prSet presAssocID="{339F446F-420A-4B1B-9637-C3C21A667DB1}" presName="accentRepeatNode" presStyleLbl="solidFgAcc1" presStyleIdx="1" presStyleCnt="4"/>
      <dgm:spPr/>
    </dgm:pt>
    <dgm:pt modelId="{B310B602-4518-4D22-8B12-266436102455}" type="pres">
      <dgm:prSet presAssocID="{0CDFB66B-3574-47E0-8237-C2F2DEEADD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6DF64-2023-40F1-A2F9-EAA12F3DA41F}" type="pres">
      <dgm:prSet presAssocID="{0CDFB66B-3574-47E0-8237-C2F2DEEADD59}" presName="accent_3" presStyleCnt="0"/>
      <dgm:spPr/>
    </dgm:pt>
    <dgm:pt modelId="{6710FC97-70F7-403E-A28A-D1E14FABB1D8}" type="pres">
      <dgm:prSet presAssocID="{0CDFB66B-3574-47E0-8237-C2F2DEEADD59}" presName="accentRepeatNode" presStyleLbl="solidFgAcc1" presStyleIdx="2" presStyleCnt="4"/>
      <dgm:spPr/>
    </dgm:pt>
    <dgm:pt modelId="{1CE6A3AC-3A6B-4535-85E8-8A373BEA4F7C}" type="pres">
      <dgm:prSet presAssocID="{847651B7-373A-411E-A339-A0C0C92211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66F85-3710-49FB-A2E4-4AA226C77BC7}" type="pres">
      <dgm:prSet presAssocID="{847651B7-373A-411E-A339-A0C0C92211EC}" presName="accent_4" presStyleCnt="0"/>
      <dgm:spPr/>
    </dgm:pt>
    <dgm:pt modelId="{B27B6538-BA36-4505-9557-46BFC7109353}" type="pres">
      <dgm:prSet presAssocID="{847651B7-373A-411E-A339-A0C0C92211EC}" presName="accentRepeatNode" presStyleLbl="solidFgAcc1" presStyleIdx="3" presStyleCnt="4"/>
      <dgm:spPr/>
    </dgm:pt>
  </dgm:ptLst>
  <dgm:cxnLst>
    <dgm:cxn modelId="{4E08AD23-D565-4422-A5FB-BDD335BE9155}" type="presOf" srcId="{339F446F-420A-4B1B-9637-C3C21A667DB1}" destId="{0058D4CF-CB71-4431-8378-75D5E09F497D}" srcOrd="0" destOrd="0" presId="urn:microsoft.com/office/officeart/2008/layout/VerticalCurvedList"/>
    <dgm:cxn modelId="{5F58FF67-8428-440C-ADAB-AEBF93F44EFC}" srcId="{9E8D42EC-94F7-47C8-984F-30AAE435E26E}" destId="{0CDFB66B-3574-47E0-8237-C2F2DEEADD59}" srcOrd="2" destOrd="0" parTransId="{1C7B9575-F864-4E60-BCB0-0FAD9D749500}" sibTransId="{5D25A3D6-73A0-461D-B72E-94A02A798430}"/>
    <dgm:cxn modelId="{018A9A47-FA15-4CF4-8018-715766E8EBA0}" type="presOf" srcId="{0CDFB66B-3574-47E0-8237-C2F2DEEADD59}" destId="{B310B602-4518-4D22-8B12-266436102455}" srcOrd="0" destOrd="0" presId="urn:microsoft.com/office/officeart/2008/layout/VerticalCurvedList"/>
    <dgm:cxn modelId="{45436EAD-EE3E-45D2-AAA0-B9E3CD60F03C}" srcId="{9E8D42EC-94F7-47C8-984F-30AAE435E26E}" destId="{ABCFF406-70BC-4E25-94E2-48FD5370CF19}" srcOrd="0" destOrd="0" parTransId="{BE896BE7-B625-4DB0-B634-67A0C6EEA748}" sibTransId="{09DBAC6E-4137-4C25-806A-C306C8827B3E}"/>
    <dgm:cxn modelId="{35B836C7-B5DA-4155-9C21-2A7C3A77C564}" srcId="{9E8D42EC-94F7-47C8-984F-30AAE435E26E}" destId="{847651B7-373A-411E-A339-A0C0C92211EC}" srcOrd="3" destOrd="0" parTransId="{13DC1C67-D6F3-4C98-A31E-DBEE993BBADC}" sibTransId="{E81E9DE7-1268-4769-9741-A1031D6B7210}"/>
    <dgm:cxn modelId="{A49C6C14-3DCC-42B7-8739-9C305A948A83}" type="presOf" srcId="{847651B7-373A-411E-A339-A0C0C92211EC}" destId="{1CE6A3AC-3A6B-4535-85E8-8A373BEA4F7C}" srcOrd="0" destOrd="0" presId="urn:microsoft.com/office/officeart/2008/layout/VerticalCurvedList"/>
    <dgm:cxn modelId="{E80B65B9-FCD6-47C7-9A3A-4A7A2F8087D7}" type="presOf" srcId="{ABCFF406-70BC-4E25-94E2-48FD5370CF19}" destId="{7824C469-B746-45C9-9B8E-A7FB36E3F016}" srcOrd="0" destOrd="0" presId="urn:microsoft.com/office/officeart/2008/layout/VerticalCurvedList"/>
    <dgm:cxn modelId="{9B2268AF-6AFD-4FBE-B069-9220F00F77C2}" type="presOf" srcId="{09DBAC6E-4137-4C25-806A-C306C8827B3E}" destId="{E628207C-F7F9-44B1-A113-CCBA8F7883DB}" srcOrd="0" destOrd="0" presId="urn:microsoft.com/office/officeart/2008/layout/VerticalCurvedList"/>
    <dgm:cxn modelId="{841EAAE8-B29A-4CAC-9D3E-3CAE4D4B0A61}" srcId="{9E8D42EC-94F7-47C8-984F-30AAE435E26E}" destId="{339F446F-420A-4B1B-9637-C3C21A667DB1}" srcOrd="1" destOrd="0" parTransId="{887D40C9-5967-4A9B-AA95-2F03C3E6B9B9}" sibTransId="{3574293F-C1E2-4175-AE9E-6228D9FBA87E}"/>
    <dgm:cxn modelId="{746EC73D-2021-4657-BCEA-1EEC0D565DE2}" type="presOf" srcId="{9E8D42EC-94F7-47C8-984F-30AAE435E26E}" destId="{432587DB-AA5E-4B44-BE08-B50389AF25E3}" srcOrd="0" destOrd="0" presId="urn:microsoft.com/office/officeart/2008/layout/VerticalCurvedList"/>
    <dgm:cxn modelId="{9113B8F9-2DF7-4B1A-862B-9F4FCCB4D89D}" type="presParOf" srcId="{432587DB-AA5E-4B44-BE08-B50389AF25E3}" destId="{DF9B811F-56FE-4B79-9B25-D2B9AD83086D}" srcOrd="0" destOrd="0" presId="urn:microsoft.com/office/officeart/2008/layout/VerticalCurvedList"/>
    <dgm:cxn modelId="{0AED6DE7-814A-484A-B9F8-EF201F86646C}" type="presParOf" srcId="{DF9B811F-56FE-4B79-9B25-D2B9AD83086D}" destId="{A643FD6E-8E76-48CA-ABD9-0830D2F206BB}" srcOrd="0" destOrd="0" presId="urn:microsoft.com/office/officeart/2008/layout/VerticalCurvedList"/>
    <dgm:cxn modelId="{556A7715-0A44-4ADA-B44A-27F516B46269}" type="presParOf" srcId="{A643FD6E-8E76-48CA-ABD9-0830D2F206BB}" destId="{16047BC7-88F0-4260-B4A5-03746BE167D1}" srcOrd="0" destOrd="0" presId="urn:microsoft.com/office/officeart/2008/layout/VerticalCurvedList"/>
    <dgm:cxn modelId="{AADB6037-43C9-400F-9616-7261A4855C8B}" type="presParOf" srcId="{A643FD6E-8E76-48CA-ABD9-0830D2F206BB}" destId="{E628207C-F7F9-44B1-A113-CCBA8F7883DB}" srcOrd="1" destOrd="0" presId="urn:microsoft.com/office/officeart/2008/layout/VerticalCurvedList"/>
    <dgm:cxn modelId="{8AAF0677-357D-49DF-AA33-D6430785A9CA}" type="presParOf" srcId="{A643FD6E-8E76-48CA-ABD9-0830D2F206BB}" destId="{F222F696-2D8A-4B1E-A560-D49DB18AA4F1}" srcOrd="2" destOrd="0" presId="urn:microsoft.com/office/officeart/2008/layout/VerticalCurvedList"/>
    <dgm:cxn modelId="{F2A51E32-E506-4C08-A344-EB7D851C4B48}" type="presParOf" srcId="{A643FD6E-8E76-48CA-ABD9-0830D2F206BB}" destId="{EBDA5B49-8EEE-4A1E-A8BF-CD9CBA5D3420}" srcOrd="3" destOrd="0" presId="urn:microsoft.com/office/officeart/2008/layout/VerticalCurvedList"/>
    <dgm:cxn modelId="{3EE535A9-3FED-449E-BAC9-84E00B1B7BAA}" type="presParOf" srcId="{DF9B811F-56FE-4B79-9B25-D2B9AD83086D}" destId="{7824C469-B746-45C9-9B8E-A7FB36E3F016}" srcOrd="1" destOrd="0" presId="urn:microsoft.com/office/officeart/2008/layout/VerticalCurvedList"/>
    <dgm:cxn modelId="{63295273-4157-4EE4-8822-82AC0CB2B85B}" type="presParOf" srcId="{DF9B811F-56FE-4B79-9B25-D2B9AD83086D}" destId="{9B012D59-2333-48AF-85AA-C223DFA2BC82}" srcOrd="2" destOrd="0" presId="urn:microsoft.com/office/officeart/2008/layout/VerticalCurvedList"/>
    <dgm:cxn modelId="{DE55139B-B7CA-40E2-8F49-9C04CD1F4886}" type="presParOf" srcId="{9B012D59-2333-48AF-85AA-C223DFA2BC82}" destId="{6BF6E71A-DC72-41F8-B7A6-DB6A9D46E665}" srcOrd="0" destOrd="0" presId="urn:microsoft.com/office/officeart/2008/layout/VerticalCurvedList"/>
    <dgm:cxn modelId="{0227A227-65AB-4F82-A6FB-A2B6E8DA126E}" type="presParOf" srcId="{DF9B811F-56FE-4B79-9B25-D2B9AD83086D}" destId="{0058D4CF-CB71-4431-8378-75D5E09F497D}" srcOrd="3" destOrd="0" presId="urn:microsoft.com/office/officeart/2008/layout/VerticalCurvedList"/>
    <dgm:cxn modelId="{29AE9F6C-66FC-4A57-84B0-AA5F33812BD9}" type="presParOf" srcId="{DF9B811F-56FE-4B79-9B25-D2B9AD83086D}" destId="{4DEA3F13-59FA-4653-BCB4-99FC0056BA78}" srcOrd="4" destOrd="0" presId="urn:microsoft.com/office/officeart/2008/layout/VerticalCurvedList"/>
    <dgm:cxn modelId="{2F7A03C8-29F3-4CA6-9263-04AFBA5E6134}" type="presParOf" srcId="{4DEA3F13-59FA-4653-BCB4-99FC0056BA78}" destId="{AB017770-F85C-41E2-BBAF-A38019DC081B}" srcOrd="0" destOrd="0" presId="urn:microsoft.com/office/officeart/2008/layout/VerticalCurvedList"/>
    <dgm:cxn modelId="{7E6D65E0-3CCB-48AF-B6FA-9E9D0AB20A9F}" type="presParOf" srcId="{DF9B811F-56FE-4B79-9B25-D2B9AD83086D}" destId="{B310B602-4518-4D22-8B12-266436102455}" srcOrd="5" destOrd="0" presId="urn:microsoft.com/office/officeart/2008/layout/VerticalCurvedList"/>
    <dgm:cxn modelId="{A1ACB936-EF53-4D2C-BFF5-5CAD3FE3C64D}" type="presParOf" srcId="{DF9B811F-56FE-4B79-9B25-D2B9AD83086D}" destId="{04F6DF64-2023-40F1-A2F9-EAA12F3DA41F}" srcOrd="6" destOrd="0" presId="urn:microsoft.com/office/officeart/2008/layout/VerticalCurvedList"/>
    <dgm:cxn modelId="{7D5372A8-4460-419A-B3A8-AE520A7401A9}" type="presParOf" srcId="{04F6DF64-2023-40F1-A2F9-EAA12F3DA41F}" destId="{6710FC97-70F7-403E-A28A-D1E14FABB1D8}" srcOrd="0" destOrd="0" presId="urn:microsoft.com/office/officeart/2008/layout/VerticalCurvedList"/>
    <dgm:cxn modelId="{AAE45379-E354-4195-8F60-6D2F18FF24A6}" type="presParOf" srcId="{DF9B811F-56FE-4B79-9B25-D2B9AD83086D}" destId="{1CE6A3AC-3A6B-4535-85E8-8A373BEA4F7C}" srcOrd="7" destOrd="0" presId="urn:microsoft.com/office/officeart/2008/layout/VerticalCurvedList"/>
    <dgm:cxn modelId="{E79FE291-5A75-4C31-8B3F-9C7718204967}" type="presParOf" srcId="{DF9B811F-56FE-4B79-9B25-D2B9AD83086D}" destId="{16166F85-3710-49FB-A2E4-4AA226C77BC7}" srcOrd="8" destOrd="0" presId="urn:microsoft.com/office/officeart/2008/layout/VerticalCurvedList"/>
    <dgm:cxn modelId="{ED047560-7CF5-4A9C-8D2B-EF27C8C31583}" type="presParOf" srcId="{16166F85-3710-49FB-A2E4-4AA226C77BC7}" destId="{B27B6538-BA36-4505-9557-46BFC7109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lProcess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chemeClr val="bg2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i="0" dirty="0" smtClean="0">
              <a:solidFill>
                <a:schemeClr val="accent2">
                  <a:lumMod val="75000"/>
                </a:schemeClr>
              </a:solidFill>
            </a:rPr>
            <a:t>Проведение взвешенной долговой политики</a:t>
          </a:r>
          <a:endParaRPr lang="ru-RU" sz="1600" b="1" i="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olidFill>
          <a:schemeClr val="bg2"/>
        </a:solidFill>
      </dgm:spPr>
      <dgm:t>
        <a:bodyPr/>
        <a:lstStyle/>
        <a:p>
          <a:pPr algn="just"/>
          <a:r>
            <a: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600" b="1" i="1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85E51C3F-7833-4121-A67E-E84DA50F810D}" type="pres">
      <dgm:prSet presAssocID="{B90239BA-D30D-42D9-95F7-1477AF7261C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0F442F-2964-4ADB-A642-46290ABE98E2}" type="pres">
      <dgm:prSet presAssocID="{ACF5097F-CC5B-4366-ABE7-38687129F656}" presName="horFlow" presStyleCnt="0"/>
      <dgm:spPr/>
      <dgm:t>
        <a:bodyPr/>
        <a:lstStyle/>
        <a:p>
          <a:endParaRPr lang="ru-RU"/>
        </a:p>
      </dgm:t>
    </dgm:pt>
    <dgm:pt modelId="{C2A9758A-3F7E-4DAC-AD4D-1C59330E492F}" type="pres">
      <dgm:prSet presAssocID="{ACF5097F-CC5B-4366-ABE7-38687129F656}" presName="bigChev" presStyleLbl="node1" presStyleIdx="0" presStyleCnt="2" custScaleX="86297" custScaleY="64043" custLinFactNeighborX="1051" custLinFactNeighborY="3119"/>
      <dgm:spPr/>
      <dgm:t>
        <a:bodyPr/>
        <a:lstStyle/>
        <a:p>
          <a:endParaRPr lang="ru-RU"/>
        </a:p>
      </dgm:t>
    </dgm:pt>
    <dgm:pt modelId="{A86DAA60-22D1-4EF9-A41F-F7C1CDACC2E0}" type="pres">
      <dgm:prSet presAssocID="{ACF5097F-CC5B-4366-ABE7-38687129F656}" presName="vSp" presStyleCnt="0"/>
      <dgm:spPr/>
      <dgm:t>
        <a:bodyPr/>
        <a:lstStyle/>
        <a:p>
          <a:endParaRPr lang="ru-RU"/>
        </a:p>
      </dgm:t>
    </dgm:pt>
    <dgm:pt modelId="{25075C73-B41B-4CCB-B7CC-DBC1B668C75B}" type="pres">
      <dgm:prSet presAssocID="{B782FD21-6C09-4BC0-934D-3C01247185B7}" presName="horFlow" presStyleCnt="0"/>
      <dgm:spPr/>
      <dgm:t>
        <a:bodyPr/>
        <a:lstStyle/>
        <a:p>
          <a:endParaRPr lang="ru-RU"/>
        </a:p>
      </dgm:t>
    </dgm:pt>
    <dgm:pt modelId="{049FB882-E834-4B5C-AFAC-4BB339F5D64B}" type="pres">
      <dgm:prSet presAssocID="{B782FD21-6C09-4BC0-934D-3C01247185B7}" presName="bigChev" presStyleLbl="node1" presStyleIdx="1" presStyleCnt="2" custScaleX="86193" custScaleY="66562" custLinFactNeighborX="6237" custLinFactNeighborY="-1454"/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F0775EB1-DB91-4154-AB9F-ABAAF29E74A1}" type="presOf" srcId="{B90239BA-D30D-42D9-95F7-1477AF7261C5}" destId="{85E51C3F-7833-4121-A67E-E84DA50F810D}" srcOrd="0" destOrd="0" presId="urn:microsoft.com/office/officeart/2005/8/layout/lProcess3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8DEDA5B-DA59-4ED4-8923-EB7711123625}" type="presOf" srcId="{B782FD21-6C09-4BC0-934D-3C01247185B7}" destId="{049FB882-E834-4B5C-AFAC-4BB339F5D64B}" srcOrd="0" destOrd="0" presId="urn:microsoft.com/office/officeart/2005/8/layout/lProcess3"/>
    <dgm:cxn modelId="{9CB340AE-2738-42C8-A231-C8FEECC02170}" type="presOf" srcId="{ACF5097F-CC5B-4366-ABE7-38687129F656}" destId="{C2A9758A-3F7E-4DAC-AD4D-1C59330E492F}" srcOrd="0" destOrd="0" presId="urn:microsoft.com/office/officeart/2005/8/layout/lProcess3"/>
    <dgm:cxn modelId="{1638F973-C8FA-46CD-AB46-447E88D16161}" type="presParOf" srcId="{85E51C3F-7833-4121-A67E-E84DA50F810D}" destId="{AF0F442F-2964-4ADB-A642-46290ABE98E2}" srcOrd="0" destOrd="0" presId="urn:microsoft.com/office/officeart/2005/8/layout/lProcess3"/>
    <dgm:cxn modelId="{9E72FCAC-558E-4979-A597-34EB1771B4A7}" type="presParOf" srcId="{AF0F442F-2964-4ADB-A642-46290ABE98E2}" destId="{C2A9758A-3F7E-4DAC-AD4D-1C59330E492F}" srcOrd="0" destOrd="0" presId="urn:microsoft.com/office/officeart/2005/8/layout/lProcess3"/>
    <dgm:cxn modelId="{926793E6-6199-4641-A2ED-118950CF45BE}" type="presParOf" srcId="{85E51C3F-7833-4121-A67E-E84DA50F810D}" destId="{A86DAA60-22D1-4EF9-A41F-F7C1CDACC2E0}" srcOrd="1" destOrd="0" presId="urn:microsoft.com/office/officeart/2005/8/layout/lProcess3"/>
    <dgm:cxn modelId="{7582FAE2-4B4D-428D-9A94-873166BF39FF}" type="presParOf" srcId="{85E51C3F-7833-4121-A67E-E84DA50F810D}" destId="{25075C73-B41B-4CCB-B7CC-DBC1B668C75B}" srcOrd="2" destOrd="0" presId="urn:microsoft.com/office/officeart/2005/8/layout/lProcess3"/>
    <dgm:cxn modelId="{FF0843D3-37A4-4E2A-8F61-151C22D823A0}" type="presParOf" srcId="{25075C73-B41B-4CCB-B7CC-DBC1B668C75B}" destId="{049FB882-E834-4B5C-AFAC-4BB339F5D64B}" srcOrd="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3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4 340,6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2 697,3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kumimoji="0"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2 773,1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47,4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C56B49B6-9436-401A-A798-CDBB1087660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473,3</a:t>
          </a:r>
          <a:endParaRPr lang="ru-RU" sz="1400" b="1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DACC140-B044-4494-9BBE-7357A802AA73}" type="parTrans" cxnId="{EC92CA3E-7876-4DCC-8000-ACAC26A36A76}">
      <dgm:prSet/>
      <dgm:spPr/>
      <dgm:t>
        <a:bodyPr/>
        <a:lstStyle/>
        <a:p>
          <a:endParaRPr lang="ru-RU"/>
        </a:p>
      </dgm:t>
    </dgm:pt>
    <dgm:pt modelId="{303B295F-1464-49C0-B059-8A0A83F92CC8}" type="sibTrans" cxnId="{EC92CA3E-7876-4DCC-8000-ACAC26A36A76}">
      <dgm:prSet/>
      <dgm:spPr/>
      <dgm:t>
        <a:bodyPr/>
        <a:lstStyle/>
        <a:p>
          <a:endParaRPr lang="ru-RU"/>
        </a:p>
      </dgm:t>
    </dgm:pt>
    <dgm:pt modelId="{9FD7DBE0-1C66-4629-9769-0B9D161E9CB1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244,5</a:t>
          </a:r>
          <a:endParaRPr lang="ru-RU" sz="1400" b="1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1F9CAEB-793B-4D05-9E64-7CFD35DAB944}" type="parTrans" cxnId="{EB01D9AC-30E4-4575-83BD-9F989549195A}">
      <dgm:prSet/>
      <dgm:spPr/>
      <dgm:t>
        <a:bodyPr/>
        <a:lstStyle/>
        <a:p>
          <a:endParaRPr lang="ru-RU"/>
        </a:p>
      </dgm:t>
    </dgm:pt>
    <dgm:pt modelId="{ED844F2D-2E06-44BE-A7E0-81AA0B3AD949}" type="sibTrans" cxnId="{EB01D9AC-30E4-4575-83BD-9F989549195A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6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LinFactNeighborY="-328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04177967-29D6-49BF-B116-A3FFF9D57762}" type="pres">
      <dgm:prSet presAssocID="{C56B49B6-9436-401A-A798-CDBB10876603}" presName="comp" presStyleCnt="0"/>
      <dgm:spPr/>
    </dgm:pt>
    <dgm:pt modelId="{E6F9F434-7712-4505-A360-B41A84A043E0}" type="pres">
      <dgm:prSet presAssocID="{C56B49B6-9436-401A-A798-CDBB10876603}" presName="box" presStyleLbl="node1" presStyleIdx="3" presStyleCnt="6"/>
      <dgm:spPr/>
      <dgm:t>
        <a:bodyPr/>
        <a:lstStyle/>
        <a:p>
          <a:endParaRPr lang="ru-RU"/>
        </a:p>
      </dgm:t>
    </dgm:pt>
    <dgm:pt modelId="{DC42D897-0D3D-4A0C-B8F0-96062FA331A1}" type="pres">
      <dgm:prSet presAssocID="{C56B49B6-9436-401A-A798-CDBB10876603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45B55E-F2CE-4F66-9AA5-B416991659BB}" type="pres">
      <dgm:prSet presAssocID="{C56B49B6-9436-401A-A798-CDBB1087660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6618-45D6-4853-8E16-607BF69E0FE6}" type="pres">
      <dgm:prSet presAssocID="{303B295F-1464-49C0-B059-8A0A83F92CC8}" presName="spacer" presStyleCnt="0"/>
      <dgm:spPr/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6" custLinFactNeighborY="-1439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461AF-FD48-40D0-A3BF-0D1E53DA9042}" type="pres">
      <dgm:prSet presAssocID="{F45485CB-20B1-475E-B0DF-D9C24AC455BE}" presName="spacer" presStyleCnt="0"/>
      <dgm:spPr/>
    </dgm:pt>
    <dgm:pt modelId="{9C802191-4CA8-4A9C-A8A7-62F63FBE5E6E}" type="pres">
      <dgm:prSet presAssocID="{9FD7DBE0-1C66-4629-9769-0B9D161E9CB1}" presName="comp" presStyleCnt="0"/>
      <dgm:spPr/>
    </dgm:pt>
    <dgm:pt modelId="{146D769F-62ED-431B-A4BD-2A39C24C3EE2}" type="pres">
      <dgm:prSet presAssocID="{9FD7DBE0-1C66-4629-9769-0B9D161E9CB1}" presName="box" presStyleLbl="node1" presStyleIdx="5" presStyleCnt="6"/>
      <dgm:spPr/>
      <dgm:t>
        <a:bodyPr/>
        <a:lstStyle/>
        <a:p>
          <a:endParaRPr lang="ru-RU"/>
        </a:p>
      </dgm:t>
    </dgm:pt>
    <dgm:pt modelId="{194918B2-ACA7-43B4-A4A9-9BE6D6064C08}" type="pres">
      <dgm:prSet presAssocID="{9FD7DBE0-1C66-4629-9769-0B9D161E9CB1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9BDB90-37F6-4220-902D-3F293604C140}" type="pres">
      <dgm:prSet presAssocID="{9FD7DBE0-1C66-4629-9769-0B9D161E9CB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2DE825-1320-483C-9ED3-3EBE705F96CA}" type="presOf" srcId="{9FD7DBE0-1C66-4629-9769-0B9D161E9CB1}" destId="{146D769F-62ED-431B-A4BD-2A39C24C3EE2}" srcOrd="0" destOrd="0" presId="urn:microsoft.com/office/officeart/2005/8/layout/vList4#3"/>
    <dgm:cxn modelId="{B7A94494-0DA2-42CE-9072-9F9D3479CF9C}" type="presOf" srcId="{0B9B2A67-3308-4738-A989-277DB42E2389}" destId="{3AE17446-860D-4EED-9858-81EAAEE74108}" srcOrd="0" destOrd="0" presId="urn:microsoft.com/office/officeart/2005/8/layout/vList4#3"/>
    <dgm:cxn modelId="{D1E8557C-D941-4BD7-8D90-216F0FAC2CF3}" type="presOf" srcId="{E313B81E-1751-4C21-8155-E4E5788F26D3}" destId="{3D57390B-957B-42E2-9EEB-3D286DE16B84}" srcOrd="0" destOrd="0" presId="urn:microsoft.com/office/officeart/2005/8/layout/vList4#3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C599EC5C-BDE2-4BEF-A3B1-98D3D7E31ACE}" type="presOf" srcId="{C97DEE32-CB06-4791-BCBA-64AB4E8F81A7}" destId="{3EACFEE0-BEE7-4E7A-8CB3-5254697BDBB8}" srcOrd="1" destOrd="0" presId="urn:microsoft.com/office/officeart/2005/8/layout/vList4#3"/>
    <dgm:cxn modelId="{2BE1AFCB-D1DD-4B0D-ACB4-74511B1B563A}" type="presOf" srcId="{E313B81E-1751-4C21-8155-E4E5788F26D3}" destId="{ECE55AF3-693F-4ADA-963D-E4F57667994B}" srcOrd="1" destOrd="0" presId="urn:microsoft.com/office/officeart/2005/8/layout/vList4#3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FB197E60-322E-4E35-B443-1854F6204D93}" type="presOf" srcId="{0B9B2A67-3308-4738-A989-277DB42E2389}" destId="{6DB89233-6C18-422C-8D76-B2F98DAF26EC}" srcOrd="1" destOrd="0" presId="urn:microsoft.com/office/officeart/2005/8/layout/vList4#3"/>
    <dgm:cxn modelId="{EB01D9AC-30E4-4575-83BD-9F989549195A}" srcId="{227A101D-8088-4F21-A936-43AB877355D2}" destId="{9FD7DBE0-1C66-4629-9769-0B9D161E9CB1}" srcOrd="5" destOrd="0" parTransId="{91F9CAEB-793B-4D05-9E64-7CFD35DAB944}" sibTransId="{ED844F2D-2E06-44BE-A7E0-81AA0B3AD949}"/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CC03F373-A8FD-4356-9662-0439A092EB90}" type="presOf" srcId="{C56B49B6-9436-401A-A798-CDBB10876603}" destId="{E6F9F434-7712-4505-A360-B41A84A043E0}" srcOrd="0" destOrd="0" presId="urn:microsoft.com/office/officeart/2005/8/layout/vList4#3"/>
    <dgm:cxn modelId="{A4CA5FD6-981F-446F-B0DB-0BE6E1449EE8}" type="presOf" srcId="{227A101D-8088-4F21-A936-43AB877355D2}" destId="{B17E2703-ED7C-40C1-AA5F-205C0BB9EA84}" srcOrd="0" destOrd="0" presId="urn:microsoft.com/office/officeart/2005/8/layout/vList4#3"/>
    <dgm:cxn modelId="{D95BD777-F833-440F-9512-788ED803C9C3}" type="presOf" srcId="{C97DEE32-CB06-4791-BCBA-64AB4E8F81A7}" destId="{D4719953-BCF8-4147-BA01-5072633CA648}" srcOrd="0" destOrd="0" presId="urn:microsoft.com/office/officeart/2005/8/layout/vList4#3"/>
    <dgm:cxn modelId="{F2C6B788-9DE9-408A-9B54-66201C704374}" type="presOf" srcId="{8061A499-68BB-4517-AEA3-079F9BE298A5}" destId="{15C59F69-595E-4B67-B539-081BDD40D04C}" srcOrd="1" destOrd="0" presId="urn:microsoft.com/office/officeart/2005/8/layout/vList4#3"/>
    <dgm:cxn modelId="{6957A062-1214-478E-A70A-16696746650D}" type="presOf" srcId="{8061A499-68BB-4517-AEA3-079F9BE298A5}" destId="{681E65EC-7E48-44FF-9933-C4F2C62D5FC2}" srcOrd="0" destOrd="0" presId="urn:microsoft.com/office/officeart/2005/8/layout/vList4#3"/>
    <dgm:cxn modelId="{EC92CA3E-7876-4DCC-8000-ACAC26A36A76}" srcId="{227A101D-8088-4F21-A936-43AB877355D2}" destId="{C56B49B6-9436-401A-A798-CDBB10876603}" srcOrd="3" destOrd="0" parTransId="{0DACC140-B044-4494-9BBE-7357A802AA73}" sibTransId="{303B295F-1464-49C0-B059-8A0A83F92CC8}"/>
    <dgm:cxn modelId="{7DF878DD-0D46-4622-8751-82366FF924E2}" type="presOf" srcId="{C56B49B6-9436-401A-A798-CDBB10876603}" destId="{9B45B55E-F2CE-4F66-9AA5-B416991659BB}" srcOrd="1" destOrd="0" presId="urn:microsoft.com/office/officeart/2005/8/layout/vList4#3"/>
    <dgm:cxn modelId="{1A2C4F77-AF56-46FD-9508-D6FC1E98DC7B}" type="presOf" srcId="{9FD7DBE0-1C66-4629-9769-0B9D161E9CB1}" destId="{7F9BDB90-37F6-4220-902D-3F293604C140}" srcOrd="1" destOrd="0" presId="urn:microsoft.com/office/officeart/2005/8/layout/vList4#3"/>
    <dgm:cxn modelId="{1DB70B30-9FEA-4BF8-83FF-11A49FEA2976}" type="presParOf" srcId="{B17E2703-ED7C-40C1-AA5F-205C0BB9EA84}" destId="{94272FED-D994-4743-844C-5070BB732343}" srcOrd="0" destOrd="0" presId="urn:microsoft.com/office/officeart/2005/8/layout/vList4#3"/>
    <dgm:cxn modelId="{487D9974-D894-43FD-852A-32E3A620B42A}" type="presParOf" srcId="{94272FED-D994-4743-844C-5070BB732343}" destId="{3D57390B-957B-42E2-9EEB-3D286DE16B84}" srcOrd="0" destOrd="0" presId="urn:microsoft.com/office/officeart/2005/8/layout/vList4#3"/>
    <dgm:cxn modelId="{3D767A97-71FA-4183-9413-AC98B3E64908}" type="presParOf" srcId="{94272FED-D994-4743-844C-5070BB732343}" destId="{DC3D1057-3911-49DC-8B4B-4F8305BF098A}" srcOrd="1" destOrd="0" presId="urn:microsoft.com/office/officeart/2005/8/layout/vList4#3"/>
    <dgm:cxn modelId="{4CF42B3F-B146-45D8-884E-088E410544C2}" type="presParOf" srcId="{94272FED-D994-4743-844C-5070BB732343}" destId="{ECE55AF3-693F-4ADA-963D-E4F57667994B}" srcOrd="2" destOrd="0" presId="urn:microsoft.com/office/officeart/2005/8/layout/vList4#3"/>
    <dgm:cxn modelId="{9DE145FC-4AAA-4791-A9C1-6CA3EF667BBC}" type="presParOf" srcId="{B17E2703-ED7C-40C1-AA5F-205C0BB9EA84}" destId="{A2C514FB-D7EB-4AA8-B2BD-147960D9F9FC}" srcOrd="1" destOrd="0" presId="urn:microsoft.com/office/officeart/2005/8/layout/vList4#3"/>
    <dgm:cxn modelId="{1C309E83-BED4-4291-8A9B-8C058E7E6F71}" type="presParOf" srcId="{B17E2703-ED7C-40C1-AA5F-205C0BB9EA84}" destId="{4C4B47A0-B25E-4991-B2ED-6AC55F32B923}" srcOrd="2" destOrd="0" presId="urn:microsoft.com/office/officeart/2005/8/layout/vList4#3"/>
    <dgm:cxn modelId="{D3918F52-E07A-4D17-8635-F992884C6B4C}" type="presParOf" srcId="{4C4B47A0-B25E-4991-B2ED-6AC55F32B923}" destId="{D4719953-BCF8-4147-BA01-5072633CA648}" srcOrd="0" destOrd="0" presId="urn:microsoft.com/office/officeart/2005/8/layout/vList4#3"/>
    <dgm:cxn modelId="{50835C55-B18B-4968-84FB-7DC48F8221B9}" type="presParOf" srcId="{4C4B47A0-B25E-4991-B2ED-6AC55F32B923}" destId="{10414709-A3FF-419B-8BA0-6B96893FDF2B}" srcOrd="1" destOrd="0" presId="urn:microsoft.com/office/officeart/2005/8/layout/vList4#3"/>
    <dgm:cxn modelId="{AD719662-1CA6-4BB9-A023-AA04C4A4C2F7}" type="presParOf" srcId="{4C4B47A0-B25E-4991-B2ED-6AC55F32B923}" destId="{3EACFEE0-BEE7-4E7A-8CB3-5254697BDBB8}" srcOrd="2" destOrd="0" presId="urn:microsoft.com/office/officeart/2005/8/layout/vList4#3"/>
    <dgm:cxn modelId="{733AB0BB-83DD-45F0-A6BE-DE897BF2529A}" type="presParOf" srcId="{B17E2703-ED7C-40C1-AA5F-205C0BB9EA84}" destId="{10A85B69-F88F-4A3C-900B-DFE86B169A12}" srcOrd="3" destOrd="0" presId="urn:microsoft.com/office/officeart/2005/8/layout/vList4#3"/>
    <dgm:cxn modelId="{9EC56A3C-F84C-4A00-82E4-CBCFD4048247}" type="presParOf" srcId="{B17E2703-ED7C-40C1-AA5F-205C0BB9EA84}" destId="{7D4D5190-7A99-4EE3-BF13-894BFF6BFA1A}" srcOrd="4" destOrd="0" presId="urn:microsoft.com/office/officeart/2005/8/layout/vList4#3"/>
    <dgm:cxn modelId="{A30631F8-7928-43AF-8EF4-FBC853F9A3C2}" type="presParOf" srcId="{7D4D5190-7A99-4EE3-BF13-894BFF6BFA1A}" destId="{681E65EC-7E48-44FF-9933-C4F2C62D5FC2}" srcOrd="0" destOrd="0" presId="urn:microsoft.com/office/officeart/2005/8/layout/vList4#3"/>
    <dgm:cxn modelId="{CFB89F1D-CB52-4EBE-B336-897F04948503}" type="presParOf" srcId="{7D4D5190-7A99-4EE3-BF13-894BFF6BFA1A}" destId="{7DE197FE-AADA-44C3-8B2B-CF16D12E116A}" srcOrd="1" destOrd="0" presId="urn:microsoft.com/office/officeart/2005/8/layout/vList4#3"/>
    <dgm:cxn modelId="{8A647663-82EE-459A-85C5-05C74C20D609}" type="presParOf" srcId="{7D4D5190-7A99-4EE3-BF13-894BFF6BFA1A}" destId="{15C59F69-595E-4B67-B539-081BDD40D04C}" srcOrd="2" destOrd="0" presId="urn:microsoft.com/office/officeart/2005/8/layout/vList4#3"/>
    <dgm:cxn modelId="{7715FF42-705E-442C-A7BC-740D300FFAD2}" type="presParOf" srcId="{B17E2703-ED7C-40C1-AA5F-205C0BB9EA84}" destId="{6AFA3499-CF7C-4437-BB77-60DAFC4E26ED}" srcOrd="5" destOrd="0" presId="urn:microsoft.com/office/officeart/2005/8/layout/vList4#3"/>
    <dgm:cxn modelId="{E9F7476E-9B73-4CEC-8488-20B84234BDEE}" type="presParOf" srcId="{B17E2703-ED7C-40C1-AA5F-205C0BB9EA84}" destId="{04177967-29D6-49BF-B116-A3FFF9D57762}" srcOrd="6" destOrd="0" presId="urn:microsoft.com/office/officeart/2005/8/layout/vList4#3"/>
    <dgm:cxn modelId="{1FF06209-E170-42B0-843E-83E5676B438C}" type="presParOf" srcId="{04177967-29D6-49BF-B116-A3FFF9D57762}" destId="{E6F9F434-7712-4505-A360-B41A84A043E0}" srcOrd="0" destOrd="0" presId="urn:microsoft.com/office/officeart/2005/8/layout/vList4#3"/>
    <dgm:cxn modelId="{6048A76E-56A4-408B-B16B-5313F410A97D}" type="presParOf" srcId="{04177967-29D6-49BF-B116-A3FFF9D57762}" destId="{DC42D897-0D3D-4A0C-B8F0-96062FA331A1}" srcOrd="1" destOrd="0" presId="urn:microsoft.com/office/officeart/2005/8/layout/vList4#3"/>
    <dgm:cxn modelId="{2428A6DD-93AE-456D-AA1B-B9D294F82C30}" type="presParOf" srcId="{04177967-29D6-49BF-B116-A3FFF9D57762}" destId="{9B45B55E-F2CE-4F66-9AA5-B416991659BB}" srcOrd="2" destOrd="0" presId="urn:microsoft.com/office/officeart/2005/8/layout/vList4#3"/>
    <dgm:cxn modelId="{D4223B4F-3402-4D68-8131-731888FB8F2E}" type="presParOf" srcId="{B17E2703-ED7C-40C1-AA5F-205C0BB9EA84}" destId="{02816618-45D6-4853-8E16-607BF69E0FE6}" srcOrd="7" destOrd="0" presId="urn:microsoft.com/office/officeart/2005/8/layout/vList4#3"/>
    <dgm:cxn modelId="{8CDD80C3-6DF5-49E9-8950-CDCD505AF020}" type="presParOf" srcId="{B17E2703-ED7C-40C1-AA5F-205C0BB9EA84}" destId="{8A66E07E-A0AF-47B7-92C7-CC6CC7F443E5}" srcOrd="8" destOrd="0" presId="urn:microsoft.com/office/officeart/2005/8/layout/vList4#3"/>
    <dgm:cxn modelId="{9574E93C-2B3A-4786-86DD-948B21029AB6}" type="presParOf" srcId="{8A66E07E-A0AF-47B7-92C7-CC6CC7F443E5}" destId="{3AE17446-860D-4EED-9858-81EAAEE74108}" srcOrd="0" destOrd="0" presId="urn:microsoft.com/office/officeart/2005/8/layout/vList4#3"/>
    <dgm:cxn modelId="{A5D851D1-AC7F-43CD-B1B3-56A2DB645C7C}" type="presParOf" srcId="{8A66E07E-A0AF-47B7-92C7-CC6CC7F443E5}" destId="{59208E79-B8A7-477C-B741-F3EAF6407C81}" srcOrd="1" destOrd="0" presId="urn:microsoft.com/office/officeart/2005/8/layout/vList4#3"/>
    <dgm:cxn modelId="{C447155C-273D-4A95-957E-9EC19BED1B96}" type="presParOf" srcId="{8A66E07E-A0AF-47B7-92C7-CC6CC7F443E5}" destId="{6DB89233-6C18-422C-8D76-B2F98DAF26EC}" srcOrd="2" destOrd="0" presId="urn:microsoft.com/office/officeart/2005/8/layout/vList4#3"/>
    <dgm:cxn modelId="{5854B4D7-4C72-4A87-AB54-ECC81AF63ABF}" type="presParOf" srcId="{B17E2703-ED7C-40C1-AA5F-205C0BB9EA84}" destId="{623461AF-FD48-40D0-A3BF-0D1E53DA9042}" srcOrd="9" destOrd="0" presId="urn:microsoft.com/office/officeart/2005/8/layout/vList4#3"/>
    <dgm:cxn modelId="{6CA09611-A946-4531-8775-C4B5E17A04B8}" type="presParOf" srcId="{B17E2703-ED7C-40C1-AA5F-205C0BB9EA84}" destId="{9C802191-4CA8-4A9C-A8A7-62F63FBE5E6E}" srcOrd="10" destOrd="0" presId="urn:microsoft.com/office/officeart/2005/8/layout/vList4#3"/>
    <dgm:cxn modelId="{09D46855-E828-40F4-B8D3-4146A669B79D}" type="presParOf" srcId="{9C802191-4CA8-4A9C-A8A7-62F63FBE5E6E}" destId="{146D769F-62ED-431B-A4BD-2A39C24C3EE2}" srcOrd="0" destOrd="0" presId="urn:microsoft.com/office/officeart/2005/8/layout/vList4#3"/>
    <dgm:cxn modelId="{E76CE973-9704-4B6F-8291-C34BB702EDF4}" type="presParOf" srcId="{9C802191-4CA8-4A9C-A8A7-62F63FBE5E6E}" destId="{194918B2-ACA7-43B4-A4A9-9BE6D6064C08}" srcOrd="1" destOrd="0" presId="urn:microsoft.com/office/officeart/2005/8/layout/vList4#3"/>
    <dgm:cxn modelId="{32830FAF-1C0D-4636-922C-06E7C922D9A6}" type="presParOf" srcId="{9C802191-4CA8-4A9C-A8A7-62F63FBE5E6E}" destId="{7F9BDB90-37F6-4220-902D-3F293604C140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4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223,1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420,7</a:t>
          </a:r>
          <a:endParaRPr lang="ru-RU" sz="1400" b="1" i="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486,5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121,1</a:t>
          </a:r>
          <a:endParaRPr lang="ru-RU" sz="1400" b="1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E89563D3-5528-49FF-BEE5-097329658725}">
      <dgm:prSet phldrT="[Текст]" custT="1"/>
      <dgm:spPr/>
      <dgm:t>
        <a:bodyPr/>
        <a:lstStyle/>
        <a:p>
          <a:pPr algn="ctr"/>
          <a:r>
            <a:rPr lang="ru-RU" sz="1400" b="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3 923,8</a:t>
          </a:r>
          <a:endParaRPr lang="ru-RU" sz="1400" b="1" i="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A050701-A593-4E09-B8D9-6F0D13FC7F30}" type="parTrans" cxnId="{709ABA7C-2919-4672-82BF-90D2F283C0A7}">
      <dgm:prSet/>
      <dgm:spPr/>
      <dgm:t>
        <a:bodyPr/>
        <a:lstStyle/>
        <a:p>
          <a:endParaRPr lang="ru-RU"/>
        </a:p>
      </dgm:t>
    </dgm:pt>
    <dgm:pt modelId="{C0F463B6-641B-45BE-ADA7-0C437093E6BA}" type="sibTrans" cxnId="{709ABA7C-2919-4672-82BF-90D2F283C0A7}">
      <dgm:prSet/>
      <dgm:spPr/>
      <dgm:t>
        <a:bodyPr/>
        <a:lstStyle/>
        <a:p>
          <a:endParaRPr lang="ru-RU"/>
        </a:p>
      </dgm:t>
    </dgm:pt>
    <dgm:pt modelId="{DDA0A6DA-157D-4608-A94A-C3BB34AA10D1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5 823,3</a:t>
          </a:r>
          <a:endParaRPr lang="ru-RU" sz="1400" b="1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28A2700-FE87-4850-8F78-95AFFE8526B1}" type="parTrans" cxnId="{602F7DE3-A274-4B5F-857A-C585F2E96848}">
      <dgm:prSet/>
      <dgm:spPr/>
      <dgm:t>
        <a:bodyPr/>
        <a:lstStyle/>
        <a:p>
          <a:endParaRPr lang="ru-RU"/>
        </a:p>
      </dgm:t>
    </dgm:pt>
    <dgm:pt modelId="{DD66077A-327B-4751-9F50-9E87936D9693}" type="sibTrans" cxnId="{602F7DE3-A274-4B5F-857A-C585F2E96848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BFAAA3-6F62-4E66-97AB-B45D403DD0C1}" type="pres">
      <dgm:prSet presAssocID="{DDA0A6DA-157D-4608-A94A-C3BB34AA10D1}" presName="comp" presStyleCnt="0"/>
      <dgm:spPr/>
    </dgm:pt>
    <dgm:pt modelId="{85880ECA-2650-481B-A59B-4CFE8443F062}" type="pres">
      <dgm:prSet presAssocID="{DDA0A6DA-157D-4608-A94A-C3BB34AA10D1}" presName="box" presStyleLbl="node1" presStyleIdx="0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5D8AE0B6-3A02-49E3-95D2-38D8FBBC4862}" type="pres">
      <dgm:prSet presAssocID="{DDA0A6DA-157D-4608-A94A-C3BB34AA10D1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809758-E2F0-481B-AD69-28595F1E5CB9}" type="pres">
      <dgm:prSet presAssocID="{DDA0A6DA-157D-4608-A94A-C3BB34AA10D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C778-2590-4509-9275-E84F198656C1}" type="pres">
      <dgm:prSet presAssocID="{DD66077A-327B-4751-9F50-9E87936D9693}" presName="spacer" presStyleCnt="0"/>
      <dgm:spPr/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1" presStyleCnt="6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6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528D261-1367-4287-9387-1240C719ED13}" type="pres">
      <dgm:prSet presAssocID="{E89563D3-5528-49FF-BEE5-097329658725}" presName="comp" presStyleCnt="0"/>
      <dgm:spPr/>
    </dgm:pt>
    <dgm:pt modelId="{0A333116-A0F0-42B1-B3C8-31D2DC24E4ED}" type="pres">
      <dgm:prSet presAssocID="{E89563D3-5528-49FF-BEE5-097329658725}" presName="box" presStyleLbl="node1" presStyleIdx="4" presStyleCnt="6"/>
      <dgm:spPr/>
      <dgm:t>
        <a:bodyPr/>
        <a:lstStyle/>
        <a:p>
          <a:endParaRPr lang="ru-RU"/>
        </a:p>
      </dgm:t>
    </dgm:pt>
    <dgm:pt modelId="{399D8D20-8820-430F-9E94-B302FC5EE2D0}" type="pres">
      <dgm:prSet presAssocID="{E89563D3-5528-49FF-BEE5-097329658725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6A9C02-84BA-4A78-B015-CC87A99ED689}" type="pres">
      <dgm:prSet presAssocID="{E89563D3-5528-49FF-BEE5-097329658725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ECCE62-6589-46B4-BF08-3ED08E1F9F58}" type="pres">
      <dgm:prSet presAssocID="{C0F463B6-641B-45BE-ADA7-0C437093E6BA}" presName="spacer" presStyleCnt="0"/>
      <dgm:spPr/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6" custScaleY="87019" custLinFactNeighborX="-140" custLinFactNeighborY="-404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5E5CE-166B-4DD8-A9CA-9A759CF39FB4}" type="presOf" srcId="{8061A499-68BB-4517-AEA3-079F9BE298A5}" destId="{15C59F69-595E-4B67-B539-081BDD40D04C}" srcOrd="1" destOrd="0" presId="urn:microsoft.com/office/officeart/2005/8/layout/vList4#4"/>
    <dgm:cxn modelId="{689CBDDB-1D5A-4DB6-B111-66AA0E0C0F30}" type="presOf" srcId="{68068276-3353-4C66-B853-CC5F797C3845}" destId="{1331ED41-3DD3-4EE3-8258-251B37A8AA34}" srcOrd="0" destOrd="0" presId="urn:microsoft.com/office/officeart/2005/8/layout/vList4#4"/>
    <dgm:cxn modelId="{B737C003-EC80-411D-9CA4-7922DA2C8E79}" type="presOf" srcId="{61D99D17-2746-4EA0-AD49-B2201E3298AB}" destId="{4CE6E21C-486E-4E7A-97E6-FE3F941B762A}" srcOrd="1" destOrd="0" presId="urn:microsoft.com/office/officeart/2005/8/layout/vList4#4"/>
    <dgm:cxn modelId="{89F769A3-D89D-4548-8C02-1FBB57CB8F4B}" type="presOf" srcId="{8061A499-68BB-4517-AEA3-079F9BE298A5}" destId="{681E65EC-7E48-44FF-9933-C4F2C62D5FC2}" srcOrd="0" destOrd="0" presId="urn:microsoft.com/office/officeart/2005/8/layout/vList4#4"/>
    <dgm:cxn modelId="{5FF8E685-15CC-4875-BB9F-D2CD7E9C0E4F}" type="presOf" srcId="{DDA0A6DA-157D-4608-A94A-C3BB34AA10D1}" destId="{0E809758-E2F0-481B-AD69-28595F1E5CB9}" srcOrd="1" destOrd="0" presId="urn:microsoft.com/office/officeart/2005/8/layout/vList4#4"/>
    <dgm:cxn modelId="{0AD64CD9-5F4A-4B8B-9EE9-ECDD6BACA802}" type="presOf" srcId="{61D99D17-2746-4EA0-AD49-B2201E3298AB}" destId="{0CE79A18-16FB-4FBF-9129-D4AB1E2AEE32}" srcOrd="0" destOrd="0" presId="urn:microsoft.com/office/officeart/2005/8/layout/vList4#4"/>
    <dgm:cxn modelId="{602F7DE3-A274-4B5F-857A-C585F2E96848}" srcId="{227A101D-8088-4F21-A936-43AB877355D2}" destId="{DDA0A6DA-157D-4608-A94A-C3BB34AA10D1}" srcOrd="0" destOrd="0" parTransId="{428A2700-FE87-4850-8F78-95AFFE8526B1}" sibTransId="{DD66077A-327B-4751-9F50-9E87936D9693}"/>
    <dgm:cxn modelId="{0522B7D7-0D38-46ED-81C4-57C6BB753C03}" type="presOf" srcId="{0CB101B1-31FC-4497-B774-302BD4E2A2CB}" destId="{ED0EA491-65AE-4061-9E58-F527A96B4B18}" srcOrd="1" destOrd="0" presId="urn:microsoft.com/office/officeart/2005/8/layout/vList4#4"/>
    <dgm:cxn modelId="{709ABA7C-2919-4672-82BF-90D2F283C0A7}" srcId="{227A101D-8088-4F21-A936-43AB877355D2}" destId="{E89563D3-5528-49FF-BEE5-097329658725}" srcOrd="4" destOrd="0" parTransId="{FA050701-A593-4E09-B8D9-6F0D13FC7F30}" sibTransId="{C0F463B6-641B-45BE-ADA7-0C437093E6BA}"/>
    <dgm:cxn modelId="{4075B999-F7FA-4DCA-8A3F-09AED1A6A712}" type="presOf" srcId="{68068276-3353-4C66-B853-CC5F797C3845}" destId="{55312841-41DD-44DE-9A9C-3DB5A027B561}" srcOrd="1" destOrd="0" presId="urn:microsoft.com/office/officeart/2005/8/layout/vList4#4"/>
    <dgm:cxn modelId="{0A65D741-756B-44B7-B12E-6F57E05DC689}" type="presOf" srcId="{0CB101B1-31FC-4497-B774-302BD4E2A2CB}" destId="{67233FA9-89F9-43A8-9F80-99BA1DBCD9E3}" srcOrd="0" destOrd="0" presId="urn:microsoft.com/office/officeart/2005/8/layout/vList4#4"/>
    <dgm:cxn modelId="{2A3888FA-73C8-4000-B86B-55CE4B205E6F}" type="presOf" srcId="{227A101D-8088-4F21-A936-43AB877355D2}" destId="{B17E2703-ED7C-40C1-AA5F-205C0BB9EA84}" srcOrd="0" destOrd="0" presId="urn:microsoft.com/office/officeart/2005/8/layout/vList4#4"/>
    <dgm:cxn modelId="{9B7071C8-5227-42AE-A184-122606209578}" type="presOf" srcId="{E89563D3-5528-49FF-BEE5-097329658725}" destId="{F56A9C02-84BA-4A78-B015-CC87A99ED689}" srcOrd="1" destOrd="0" presId="urn:microsoft.com/office/officeart/2005/8/layout/vList4#4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36FBF724-94BF-436F-A37F-2FFAABFE8E70}" type="presOf" srcId="{E89563D3-5528-49FF-BEE5-097329658725}" destId="{0A333116-A0F0-42B1-B3C8-31D2DC24E4ED}" srcOrd="0" destOrd="0" presId="urn:microsoft.com/office/officeart/2005/8/layout/vList4#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1" destOrd="0" parTransId="{CAF82757-7ED5-42C9-BED9-DD03A6740F3B}" sibTransId="{4703BA0D-A422-491D-9631-D7CB8F56E314}"/>
    <dgm:cxn modelId="{6222EDD2-0EF9-4F19-A599-DC166BBBD01B}" type="presOf" srcId="{DDA0A6DA-157D-4608-A94A-C3BB34AA10D1}" destId="{85880ECA-2650-481B-A59B-4CFE8443F062}" srcOrd="0" destOrd="0" presId="urn:microsoft.com/office/officeart/2005/8/layout/vList4#4"/>
    <dgm:cxn modelId="{C0450FEA-6007-468B-A862-0A04A442E58E}" type="presParOf" srcId="{B17E2703-ED7C-40C1-AA5F-205C0BB9EA84}" destId="{E1BFAAA3-6F62-4E66-97AB-B45D403DD0C1}" srcOrd="0" destOrd="0" presId="urn:microsoft.com/office/officeart/2005/8/layout/vList4#4"/>
    <dgm:cxn modelId="{FD485412-9BFD-4871-A092-3A860EC6E11B}" type="presParOf" srcId="{E1BFAAA3-6F62-4E66-97AB-B45D403DD0C1}" destId="{85880ECA-2650-481B-A59B-4CFE8443F062}" srcOrd="0" destOrd="0" presId="urn:microsoft.com/office/officeart/2005/8/layout/vList4#4"/>
    <dgm:cxn modelId="{794C1272-4C8B-46D0-A8BF-3FAC5A4A10EE}" type="presParOf" srcId="{E1BFAAA3-6F62-4E66-97AB-B45D403DD0C1}" destId="{5D8AE0B6-3A02-49E3-95D2-38D8FBBC4862}" srcOrd="1" destOrd="0" presId="urn:microsoft.com/office/officeart/2005/8/layout/vList4#4"/>
    <dgm:cxn modelId="{D98C9065-D1DD-4BF2-8732-EFEF6F95D7B3}" type="presParOf" srcId="{E1BFAAA3-6F62-4E66-97AB-B45D403DD0C1}" destId="{0E809758-E2F0-481B-AD69-28595F1E5CB9}" srcOrd="2" destOrd="0" presId="urn:microsoft.com/office/officeart/2005/8/layout/vList4#4"/>
    <dgm:cxn modelId="{DCC3CEC4-04B4-4C78-84C9-4E2152304496}" type="presParOf" srcId="{B17E2703-ED7C-40C1-AA5F-205C0BB9EA84}" destId="{E4B9C778-2590-4509-9275-E84F198656C1}" srcOrd="1" destOrd="0" presId="urn:microsoft.com/office/officeart/2005/8/layout/vList4#4"/>
    <dgm:cxn modelId="{D4B87D6A-6008-402A-99A1-D368F57D707E}" type="presParOf" srcId="{B17E2703-ED7C-40C1-AA5F-205C0BB9EA84}" destId="{72FA62D0-0599-45E8-836F-576228845A69}" srcOrd="2" destOrd="0" presId="urn:microsoft.com/office/officeart/2005/8/layout/vList4#4"/>
    <dgm:cxn modelId="{F53B9376-AD31-4B2A-BE6B-962DC027F430}" type="presParOf" srcId="{72FA62D0-0599-45E8-836F-576228845A69}" destId="{1331ED41-3DD3-4EE3-8258-251B37A8AA34}" srcOrd="0" destOrd="0" presId="urn:microsoft.com/office/officeart/2005/8/layout/vList4#4"/>
    <dgm:cxn modelId="{0D435731-350F-4929-AF10-35C69965406D}" type="presParOf" srcId="{72FA62D0-0599-45E8-836F-576228845A69}" destId="{8742C5EE-2DD0-46E4-AB75-87A4D25F8D62}" srcOrd="1" destOrd="0" presId="urn:microsoft.com/office/officeart/2005/8/layout/vList4#4"/>
    <dgm:cxn modelId="{F0FD0E16-611D-4230-83F6-44D5B26BDB7D}" type="presParOf" srcId="{72FA62D0-0599-45E8-836F-576228845A69}" destId="{55312841-41DD-44DE-9A9C-3DB5A027B561}" srcOrd="2" destOrd="0" presId="urn:microsoft.com/office/officeart/2005/8/layout/vList4#4"/>
    <dgm:cxn modelId="{DC139187-3D50-4049-80CB-32FA3BAE8482}" type="presParOf" srcId="{B17E2703-ED7C-40C1-AA5F-205C0BB9EA84}" destId="{F66298ED-D5A6-459E-9653-B88A0D7DE72D}" srcOrd="3" destOrd="0" presId="urn:microsoft.com/office/officeart/2005/8/layout/vList4#4"/>
    <dgm:cxn modelId="{AF944631-ACF8-4695-BF2E-6F1F6B20A8CE}" type="presParOf" srcId="{B17E2703-ED7C-40C1-AA5F-205C0BB9EA84}" destId="{931DB2C6-6A18-4320-B852-C2613EDB2FA8}" srcOrd="4" destOrd="0" presId="urn:microsoft.com/office/officeart/2005/8/layout/vList4#4"/>
    <dgm:cxn modelId="{EA825882-3FF8-4867-A685-4045BA6526C7}" type="presParOf" srcId="{931DB2C6-6A18-4320-B852-C2613EDB2FA8}" destId="{67233FA9-89F9-43A8-9F80-99BA1DBCD9E3}" srcOrd="0" destOrd="0" presId="urn:microsoft.com/office/officeart/2005/8/layout/vList4#4"/>
    <dgm:cxn modelId="{EF08C703-5F13-48ED-9E02-DC4C061D922A}" type="presParOf" srcId="{931DB2C6-6A18-4320-B852-C2613EDB2FA8}" destId="{B43CAF5A-DF0E-47F1-8B84-50B2394B9328}" srcOrd="1" destOrd="0" presId="urn:microsoft.com/office/officeart/2005/8/layout/vList4#4"/>
    <dgm:cxn modelId="{5171D4BB-CAD5-475B-B50A-789FB4525451}" type="presParOf" srcId="{931DB2C6-6A18-4320-B852-C2613EDB2FA8}" destId="{ED0EA491-65AE-4061-9E58-F527A96B4B18}" srcOrd="2" destOrd="0" presId="urn:microsoft.com/office/officeart/2005/8/layout/vList4#4"/>
    <dgm:cxn modelId="{D57BFD24-4444-421E-BED1-6574D8F062F0}" type="presParOf" srcId="{B17E2703-ED7C-40C1-AA5F-205C0BB9EA84}" destId="{5D375768-0ECA-4AFD-96FD-19990CEB488B}" srcOrd="5" destOrd="0" presId="urn:microsoft.com/office/officeart/2005/8/layout/vList4#4"/>
    <dgm:cxn modelId="{5D9229EF-EF12-46F9-A6BA-81316EAC326B}" type="presParOf" srcId="{B17E2703-ED7C-40C1-AA5F-205C0BB9EA84}" destId="{7D4D5190-7A99-4EE3-BF13-894BFF6BFA1A}" srcOrd="6" destOrd="0" presId="urn:microsoft.com/office/officeart/2005/8/layout/vList4#4"/>
    <dgm:cxn modelId="{859F0A11-00F3-4A4A-B550-A1B7DE469BA2}" type="presParOf" srcId="{7D4D5190-7A99-4EE3-BF13-894BFF6BFA1A}" destId="{681E65EC-7E48-44FF-9933-C4F2C62D5FC2}" srcOrd="0" destOrd="0" presId="urn:microsoft.com/office/officeart/2005/8/layout/vList4#4"/>
    <dgm:cxn modelId="{436B0223-5258-43A4-9E1A-7CD33DCECE33}" type="presParOf" srcId="{7D4D5190-7A99-4EE3-BF13-894BFF6BFA1A}" destId="{7DE197FE-AADA-44C3-8B2B-CF16D12E116A}" srcOrd="1" destOrd="0" presId="urn:microsoft.com/office/officeart/2005/8/layout/vList4#4"/>
    <dgm:cxn modelId="{13A8A3D6-1347-410E-8BA6-4B6596BD4775}" type="presParOf" srcId="{7D4D5190-7A99-4EE3-BF13-894BFF6BFA1A}" destId="{15C59F69-595E-4B67-B539-081BDD40D04C}" srcOrd="2" destOrd="0" presId="urn:microsoft.com/office/officeart/2005/8/layout/vList4#4"/>
    <dgm:cxn modelId="{FE7F0009-00B9-4F9F-8E27-049806EC5D29}" type="presParOf" srcId="{B17E2703-ED7C-40C1-AA5F-205C0BB9EA84}" destId="{6AFA3499-CF7C-4437-BB77-60DAFC4E26ED}" srcOrd="7" destOrd="0" presId="urn:microsoft.com/office/officeart/2005/8/layout/vList4#4"/>
    <dgm:cxn modelId="{CCC8E026-1678-46FF-A81D-2983193CD646}" type="presParOf" srcId="{B17E2703-ED7C-40C1-AA5F-205C0BB9EA84}" destId="{E528D261-1367-4287-9387-1240C719ED13}" srcOrd="8" destOrd="0" presId="urn:microsoft.com/office/officeart/2005/8/layout/vList4#4"/>
    <dgm:cxn modelId="{6E5C5AB6-376F-410B-9D82-691FC7387CC3}" type="presParOf" srcId="{E528D261-1367-4287-9387-1240C719ED13}" destId="{0A333116-A0F0-42B1-B3C8-31D2DC24E4ED}" srcOrd="0" destOrd="0" presId="urn:microsoft.com/office/officeart/2005/8/layout/vList4#4"/>
    <dgm:cxn modelId="{384AEDEB-9A12-491F-B89A-05AE2CEB7BDF}" type="presParOf" srcId="{E528D261-1367-4287-9387-1240C719ED13}" destId="{399D8D20-8820-430F-9E94-B302FC5EE2D0}" srcOrd="1" destOrd="0" presId="urn:microsoft.com/office/officeart/2005/8/layout/vList4#4"/>
    <dgm:cxn modelId="{E4028858-D3EB-4E15-BFDA-EEC5AEBA55D7}" type="presParOf" srcId="{E528D261-1367-4287-9387-1240C719ED13}" destId="{F56A9C02-84BA-4A78-B015-CC87A99ED689}" srcOrd="2" destOrd="0" presId="urn:microsoft.com/office/officeart/2005/8/layout/vList4#4"/>
    <dgm:cxn modelId="{930A555E-4DCD-476D-9E20-CC8D273E45EA}" type="presParOf" srcId="{B17E2703-ED7C-40C1-AA5F-205C0BB9EA84}" destId="{A5ECCE62-6589-46B4-BF08-3ED08E1F9F58}" srcOrd="9" destOrd="0" presId="urn:microsoft.com/office/officeart/2005/8/layout/vList4#4"/>
    <dgm:cxn modelId="{C945B4F7-36B4-4122-B529-26C2F749A5DC}" type="presParOf" srcId="{B17E2703-ED7C-40C1-AA5F-205C0BB9EA84}" destId="{E9C9C0DB-7628-4918-95C6-35F53D811906}" srcOrd="10" destOrd="0" presId="urn:microsoft.com/office/officeart/2005/8/layout/vList4#4"/>
    <dgm:cxn modelId="{27E557A8-D0BC-48A8-A892-FE3F460B3595}" type="presParOf" srcId="{E9C9C0DB-7628-4918-95C6-35F53D811906}" destId="{0CE79A18-16FB-4FBF-9129-D4AB1E2AEE32}" srcOrd="0" destOrd="0" presId="urn:microsoft.com/office/officeart/2005/8/layout/vList4#4"/>
    <dgm:cxn modelId="{B8ACC212-B9AD-4136-87F0-29D3C236C49F}" type="presParOf" srcId="{E9C9C0DB-7628-4918-95C6-35F53D811906}" destId="{3A722FFA-D144-4D82-A948-F625B32E43B9}" srcOrd="1" destOrd="0" presId="urn:microsoft.com/office/officeart/2005/8/layout/vList4#4"/>
    <dgm:cxn modelId="{8326CE57-CE51-48BB-9210-3161E545D6A9}" type="presParOf" srcId="{E9C9C0DB-7628-4918-95C6-35F53D811906}" destId="{4CE6E21C-486E-4E7A-97E6-FE3F941B762A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8207C-F7F9-44B1-A113-CCBA8F7883DB}">
      <dsp:nvSpPr>
        <dsp:cNvPr id="0" name=""/>
        <dsp:cNvSpPr/>
      </dsp:nvSpPr>
      <dsp:spPr>
        <a:xfrm>
          <a:off x="-5323539" y="-815266"/>
          <a:ext cx="6339057" cy="6339057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4C469-B746-45C9-9B8E-A7FB36E3F016}">
      <dsp:nvSpPr>
        <dsp:cNvPr id="0" name=""/>
        <dsp:cNvSpPr/>
      </dsp:nvSpPr>
      <dsp:spPr>
        <a:xfrm>
          <a:off x="531674" y="361991"/>
          <a:ext cx="7632559" cy="7243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6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Rod" panose="02030509050101010101" pitchFamily="49" charset="-79"/>
            </a:rPr>
            <a:t>Положение послания Президента Федеральному Собранию, определяющие бюджетную политику</a:t>
          </a:r>
          <a:endParaRPr lang="ru-RU" sz="1500" kern="1200" dirty="0">
            <a:solidFill>
              <a:schemeClr val="accent5">
                <a:lumMod val="50000"/>
              </a:schemeClr>
            </a:solidFill>
            <a:effectLst/>
            <a:cs typeface="Rod" panose="02030509050101010101" pitchFamily="49" charset="-79"/>
          </a:endParaRPr>
        </a:p>
      </dsp:txBody>
      <dsp:txXfrm>
        <a:off x="531674" y="361991"/>
        <a:ext cx="7632559" cy="724359"/>
      </dsp:txXfrm>
    </dsp:sp>
    <dsp:sp modelId="{6BF6E71A-DC72-41F8-B7A6-DB6A9D46E665}">
      <dsp:nvSpPr>
        <dsp:cNvPr id="0" name=""/>
        <dsp:cNvSpPr/>
      </dsp:nvSpPr>
      <dsp:spPr>
        <a:xfrm>
          <a:off x="78950" y="271446"/>
          <a:ext cx="905449" cy="90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8D4CF-CB71-4431-8378-75D5E09F497D}">
      <dsp:nvSpPr>
        <dsp:cNvPr id="0" name=""/>
        <dsp:cNvSpPr/>
      </dsp:nvSpPr>
      <dsp:spPr>
        <a:xfrm>
          <a:off x="946966" y="1448718"/>
          <a:ext cx="7217267" cy="724359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6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Областной закон «Об областном бюджете на 2021 год и на плановый период 2022 и 2023 годов»</a:t>
          </a:r>
          <a:endParaRPr lang="ru-RU" sz="15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1448718"/>
        <a:ext cx="7217267" cy="724359"/>
      </dsp:txXfrm>
    </dsp:sp>
    <dsp:sp modelId="{AB017770-F85C-41E2-BBAF-A38019DC081B}">
      <dsp:nvSpPr>
        <dsp:cNvPr id="0" name=""/>
        <dsp:cNvSpPr/>
      </dsp:nvSpPr>
      <dsp:spPr>
        <a:xfrm>
          <a:off x="494242" y="1358174"/>
          <a:ext cx="905449" cy="90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0B602-4518-4D22-8B12-266436102455}">
      <dsp:nvSpPr>
        <dsp:cNvPr id="0" name=""/>
        <dsp:cNvSpPr/>
      </dsp:nvSpPr>
      <dsp:spPr>
        <a:xfrm>
          <a:off x="946966" y="2535446"/>
          <a:ext cx="7217267" cy="724359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6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</a:t>
          </a:r>
          <a:r>
            <a:rPr lang="en-US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</a:t>
          </a:r>
          <a:r>
            <a:rPr lang="en-US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бюджетной</a:t>
          </a:r>
          <a:r>
            <a:rPr lang="en-US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en-US" sz="15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налоговой</a:t>
          </a:r>
          <a:r>
            <a:rPr lang="en-US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политики</a:t>
          </a:r>
          <a:r>
            <a:rPr lang="ru-RU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Треневского сельского поселения </a:t>
          </a:r>
          <a:r>
            <a:rPr lang="en-US" sz="15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202</a:t>
          </a:r>
          <a:r>
            <a:rPr lang="ru-RU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ru-RU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r>
            <a:rPr lang="ru-RU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500" b="1" i="0" kern="1200" spc="0" baseline="0" dirty="0" err="1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Постановление</a:t>
          </a:r>
          <a:r>
            <a:rPr lang="ru-RU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Администрации от 26.10.2020 64</a:t>
          </a:r>
          <a:r>
            <a:rPr lang="en-US" sz="1500" b="1" i="0" kern="1200" spc="0" baseline="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500" kern="1200" dirty="0">
            <a:solidFill>
              <a:schemeClr val="accent4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6966" y="2535446"/>
        <a:ext cx="7217267" cy="724359"/>
      </dsp:txXfrm>
    </dsp:sp>
    <dsp:sp modelId="{6710FC97-70F7-403E-A28A-D1E14FABB1D8}">
      <dsp:nvSpPr>
        <dsp:cNvPr id="0" name=""/>
        <dsp:cNvSpPr/>
      </dsp:nvSpPr>
      <dsp:spPr>
        <a:xfrm>
          <a:off x="494242" y="2444901"/>
          <a:ext cx="905449" cy="90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6A3AC-3A6B-4535-85E8-8A373BEA4F7C}">
      <dsp:nvSpPr>
        <dsp:cNvPr id="0" name=""/>
        <dsp:cNvSpPr/>
      </dsp:nvSpPr>
      <dsp:spPr>
        <a:xfrm>
          <a:off x="531674" y="3622174"/>
          <a:ext cx="7632559" cy="72435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496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rPr>
            <a:t>Муниципальные программы Треневского сельского поселения </a:t>
          </a:r>
          <a:endParaRPr lang="ru-RU" sz="1500" kern="1200" dirty="0">
            <a:solidFill>
              <a:srgbClr val="FFC000"/>
            </a:solidFill>
          </a:endParaRPr>
        </a:p>
      </dsp:txBody>
      <dsp:txXfrm>
        <a:off x="531674" y="3622174"/>
        <a:ext cx="7632559" cy="724359"/>
      </dsp:txXfrm>
    </dsp:sp>
    <dsp:sp modelId="{B27B6538-BA36-4505-9557-46BFC7109353}">
      <dsp:nvSpPr>
        <dsp:cNvPr id="0" name=""/>
        <dsp:cNvSpPr/>
      </dsp:nvSpPr>
      <dsp:spPr>
        <a:xfrm>
          <a:off x="78950" y="3531629"/>
          <a:ext cx="905449" cy="9054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9758A-3F7E-4DAC-AD4D-1C59330E492F}">
      <dsp:nvSpPr>
        <dsp:cNvPr id="0" name=""/>
        <dsp:cNvSpPr/>
      </dsp:nvSpPr>
      <dsp:spPr>
        <a:xfrm>
          <a:off x="799553" y="111746"/>
          <a:ext cx="7623069" cy="2262902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 утвержденный распоряжением Администрации Треневского сельского поселения от 30.05.2019 № 25</a:t>
          </a:r>
          <a:endParaRPr lang="ru-RU" sz="1600" b="1" i="1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1004" y="111746"/>
        <a:ext cx="5360167" cy="2262902"/>
      </dsp:txXfrm>
    </dsp:sp>
    <dsp:sp modelId="{049FB882-E834-4B5C-AFAC-4BB339F5D64B}">
      <dsp:nvSpPr>
        <dsp:cNvPr id="0" name=""/>
        <dsp:cNvSpPr/>
      </dsp:nvSpPr>
      <dsp:spPr>
        <a:xfrm>
          <a:off x="1257660" y="2707743"/>
          <a:ext cx="7613882" cy="2351909"/>
        </a:xfrm>
        <a:prstGeom prst="chevron">
          <a:avLst/>
        </a:prstGeom>
        <a:solidFill>
          <a:schemeClr val="bg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accent2">
                  <a:lumMod val="75000"/>
                </a:schemeClr>
              </a:solidFill>
            </a:rPr>
            <a:t>Проведение взвешенной долговой политики</a:t>
          </a:r>
          <a:endParaRPr lang="ru-RU" sz="1600" b="1" i="0" kern="1200" dirty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33615" y="2707743"/>
        <a:ext cx="5261973" cy="23519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468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4 340,6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705" y="23468"/>
        <a:ext cx="2976718" cy="764205"/>
      </dsp:txXfrm>
    </dsp:sp>
    <dsp:sp modelId="{DC3D1057-3911-49DC-8B4B-4F8305BF098A}">
      <dsp:nvSpPr>
        <dsp:cNvPr id="0" name=""/>
        <dsp:cNvSpPr/>
      </dsp:nvSpPr>
      <dsp:spPr>
        <a:xfrm>
          <a:off x="76420" y="7642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840626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2 697,3</a:t>
          </a:r>
        </a:p>
      </dsp:txBody>
      <dsp:txXfrm>
        <a:off x="839705" y="840626"/>
        <a:ext cx="2976718" cy="764205"/>
      </dsp:txXfrm>
    </dsp:sp>
    <dsp:sp modelId="{10414709-A3FF-419B-8BA0-6B96893FDF2B}">
      <dsp:nvSpPr>
        <dsp:cNvPr id="0" name=""/>
        <dsp:cNvSpPr/>
      </dsp:nvSpPr>
      <dsp:spPr>
        <a:xfrm>
          <a:off x="76420" y="917047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656187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rPr>
            <a:t>2 773,1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1656187"/>
        <a:ext cx="2976718" cy="764205"/>
      </dsp:txXfrm>
    </dsp:sp>
    <dsp:sp modelId="{7DE197FE-AADA-44C3-8B2B-CF16D12E116A}">
      <dsp:nvSpPr>
        <dsp:cNvPr id="0" name=""/>
        <dsp:cNvSpPr/>
      </dsp:nvSpPr>
      <dsp:spPr>
        <a:xfrm>
          <a:off x="76420" y="175767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9F434-7712-4505-A360-B41A84A043E0}">
      <dsp:nvSpPr>
        <dsp:cNvPr id="0" name=""/>
        <dsp:cNvSpPr/>
      </dsp:nvSpPr>
      <dsp:spPr>
        <a:xfrm>
          <a:off x="0" y="252187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473,3</a:t>
          </a:r>
          <a:endParaRPr lang="ru-RU" sz="1400" b="1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2521879"/>
        <a:ext cx="2976718" cy="764205"/>
      </dsp:txXfrm>
    </dsp:sp>
    <dsp:sp modelId="{DC42D897-0D3D-4A0C-B8F0-96062FA331A1}">
      <dsp:nvSpPr>
        <dsp:cNvPr id="0" name=""/>
        <dsp:cNvSpPr/>
      </dsp:nvSpPr>
      <dsp:spPr>
        <a:xfrm>
          <a:off x="76420" y="2598300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51509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47,4</a:t>
          </a:r>
        </a:p>
      </dsp:txBody>
      <dsp:txXfrm>
        <a:off x="839705" y="3351509"/>
        <a:ext cx="2976718" cy="764205"/>
      </dsp:txXfrm>
    </dsp:sp>
    <dsp:sp modelId="{59208E79-B8A7-477C-B741-F3EAF6407C81}">
      <dsp:nvSpPr>
        <dsp:cNvPr id="0" name=""/>
        <dsp:cNvSpPr/>
      </dsp:nvSpPr>
      <dsp:spPr>
        <a:xfrm>
          <a:off x="76420" y="3438926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D769F-62ED-431B-A4BD-2A39C24C3EE2}">
      <dsp:nvSpPr>
        <dsp:cNvPr id="0" name=""/>
        <dsp:cNvSpPr/>
      </dsp:nvSpPr>
      <dsp:spPr>
        <a:xfrm>
          <a:off x="0" y="4203132"/>
          <a:ext cx="3816424" cy="764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Доходы,</a:t>
          </a:r>
          <a:r>
            <a:rPr lang="ru-RU" sz="1400" b="1" kern="12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получаемые в виде арендной платы за земельные участки 244,5</a:t>
          </a:r>
          <a:endParaRPr lang="ru-RU" sz="1400" b="1" kern="1200" dirty="0" smtClean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705" y="4203132"/>
        <a:ext cx="2976718" cy="764205"/>
      </dsp:txXfrm>
    </dsp:sp>
    <dsp:sp modelId="{194918B2-ACA7-43B4-A4A9-9BE6D6064C08}">
      <dsp:nvSpPr>
        <dsp:cNvPr id="0" name=""/>
        <dsp:cNvSpPr/>
      </dsp:nvSpPr>
      <dsp:spPr>
        <a:xfrm>
          <a:off x="76420" y="4279553"/>
          <a:ext cx="763284" cy="6113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80ECA-2650-481B-A59B-4CFE8443F062}">
      <dsp:nvSpPr>
        <dsp:cNvPr id="0" name=""/>
        <dsp:cNvSpPr/>
      </dsp:nvSpPr>
      <dsp:spPr>
        <a:xfrm>
          <a:off x="0" y="25476"/>
          <a:ext cx="3672408" cy="660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5 823,3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25476"/>
        <a:ext cx="2861991" cy="660782"/>
      </dsp:txXfrm>
    </dsp:sp>
    <dsp:sp modelId="{5D8AE0B6-3A02-49E3-95D2-38D8FBBC4862}">
      <dsp:nvSpPr>
        <dsp:cNvPr id="0" name=""/>
        <dsp:cNvSpPr/>
      </dsp:nvSpPr>
      <dsp:spPr>
        <a:xfrm>
          <a:off x="75935" y="26649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1ED41-3DD3-4EE3-8258-251B37A8AA34}">
      <dsp:nvSpPr>
        <dsp:cNvPr id="0" name=""/>
        <dsp:cNvSpPr/>
      </dsp:nvSpPr>
      <dsp:spPr>
        <a:xfrm>
          <a:off x="0" y="736717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223,1</a:t>
          </a:r>
          <a:endParaRPr lang="ru-RU" sz="1400" b="1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736717"/>
        <a:ext cx="2861991" cy="759353"/>
      </dsp:txXfrm>
    </dsp:sp>
    <dsp:sp modelId="{8742C5EE-2DD0-46E4-AB75-87A4D25F8D62}">
      <dsp:nvSpPr>
        <dsp:cNvPr id="0" name=""/>
        <dsp:cNvSpPr/>
      </dsp:nvSpPr>
      <dsp:spPr>
        <a:xfrm>
          <a:off x="75935" y="812652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572006"/>
          <a:ext cx="3672408" cy="989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420,7</a:t>
          </a:r>
          <a:endParaRPr lang="ru-RU" sz="1400" b="1" i="0" kern="1200" dirty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1572006"/>
        <a:ext cx="2861991" cy="989020"/>
      </dsp:txXfrm>
    </dsp:sp>
    <dsp:sp modelId="{B43CAF5A-DF0E-47F1-8B84-50B2394B9328}">
      <dsp:nvSpPr>
        <dsp:cNvPr id="0" name=""/>
        <dsp:cNvSpPr/>
      </dsp:nvSpPr>
      <dsp:spPr>
        <a:xfrm>
          <a:off x="75935" y="1762775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636962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486,5</a:t>
          </a:r>
        </a:p>
      </dsp:txBody>
      <dsp:txXfrm>
        <a:off x="810416" y="2636962"/>
        <a:ext cx="2861991" cy="759353"/>
      </dsp:txXfrm>
    </dsp:sp>
    <dsp:sp modelId="{7DE197FE-AADA-44C3-8B2B-CF16D12E116A}">
      <dsp:nvSpPr>
        <dsp:cNvPr id="0" name=""/>
        <dsp:cNvSpPr/>
      </dsp:nvSpPr>
      <dsp:spPr>
        <a:xfrm>
          <a:off x="75935" y="2712898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33116-A0F0-42B1-B3C8-31D2DC24E4ED}">
      <dsp:nvSpPr>
        <dsp:cNvPr id="0" name=""/>
        <dsp:cNvSpPr/>
      </dsp:nvSpPr>
      <dsp:spPr>
        <a:xfrm>
          <a:off x="0" y="3472251"/>
          <a:ext cx="3672408" cy="759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Культура и кинематография       </a:t>
          </a:r>
          <a:r>
            <a:rPr lang="ru-RU" sz="1400" b="1" i="0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3 923,8</a:t>
          </a:r>
          <a:endParaRPr lang="ru-RU" sz="1400" b="1" i="0" kern="1200" dirty="0" smtClean="0">
            <a:solidFill>
              <a:schemeClr val="accent4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0416" y="3472251"/>
        <a:ext cx="2861991" cy="759353"/>
      </dsp:txXfrm>
    </dsp:sp>
    <dsp:sp modelId="{399D8D20-8820-430F-9E94-B302FC5EE2D0}">
      <dsp:nvSpPr>
        <dsp:cNvPr id="0" name=""/>
        <dsp:cNvSpPr/>
      </dsp:nvSpPr>
      <dsp:spPr>
        <a:xfrm>
          <a:off x="75935" y="3548187"/>
          <a:ext cx="734481" cy="6074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276825"/>
          <a:ext cx="3672408" cy="660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121,1</a:t>
          </a:r>
          <a:endParaRPr lang="ru-RU" sz="1400" b="1" kern="1200" dirty="0">
            <a:solidFill>
              <a:schemeClr val="accent4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10416" y="4276825"/>
        <a:ext cx="2861991" cy="660782"/>
      </dsp:txXfrm>
    </dsp:sp>
    <dsp:sp modelId="{3A722FFA-D144-4D82-A948-F625B32E43B9}">
      <dsp:nvSpPr>
        <dsp:cNvPr id="0" name=""/>
        <dsp:cNvSpPr/>
      </dsp:nvSpPr>
      <dsp:spPr>
        <a:xfrm>
          <a:off x="75935" y="4340490"/>
          <a:ext cx="734481" cy="594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0.70125</cdr:x>
      <cdr:y>0.02137</cdr:y>
    </cdr:from>
    <cdr:to>
      <cdr:x>0.98474</cdr:x>
      <cdr:y>0.08578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770984" y="100608"/>
          <a:ext cx="2333009" cy="3032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4 244,6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0.75244</cdr:x>
      <cdr:y>0.33519</cdr:y>
    </cdr:from>
    <cdr:to>
      <cdr:x>1</cdr:x>
      <cdr:y>0.60562</cdr:y>
    </cdr:to>
    <cdr:pic>
      <cdr:nvPicPr>
        <cdr:cNvPr id="4" name="Рисунок 3" descr="orig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tretch xmlns:a="http://schemas.openxmlformats.org/drawingml/2006/main">
          <a:fillRect/>
        </a:stretch>
      </cdr:blipFill>
      <cdr:spPr>
        <a:xfrm xmlns:a="http://schemas.openxmlformats.org/drawingml/2006/main">
          <a:off x="6204674" y="1527050"/>
          <a:ext cx="2041396" cy="12320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317500"/>
        </a:effectLst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803345"/>
            <a:ext cx="78565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566870"/>
            <a:ext cx="624809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452962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5" y="22219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479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4655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479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4655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222195"/>
            <a:ext cx="7940660" cy="3359510"/>
          </a:xfrm>
        </p:spPr>
        <p:txBody>
          <a:bodyPr>
            <a:normAutofit/>
          </a:bodyPr>
          <a:lstStyle/>
          <a:p>
            <a:pPr lvl="0" algn="ctr"/>
            <a:r>
              <a:rPr lang="ru-RU" dirty="0" smtClean="0"/>
              <a:t>Треневское сельское поселение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en-US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192525"/>
            <a:ext cx="8551479" cy="213787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 Треневского сельского поселения Миллеровского района</a:t>
            </a:r>
          </a:p>
          <a:p>
            <a:pPr algn="ctr"/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/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endParaRPr lang="ru-RU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2194"/>
            <a:ext cx="9000445" cy="18324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Структура налоговых и неналоговых доходов бюджета </a:t>
            </a:r>
            <a: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Треневского сельского поселения Миллеровского </a:t>
            </a: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района на 2021 год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05388"/>
              </p:ext>
            </p:extLst>
          </p:nvPr>
        </p:nvGraphicFramePr>
        <p:xfrm>
          <a:off x="448965" y="1667595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46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274638"/>
            <a:ext cx="9000445" cy="1932722"/>
          </a:xfrm>
        </p:spPr>
        <p:txBody>
          <a:bodyPr>
            <a:noAutofit/>
          </a:bodyPr>
          <a:lstStyle/>
          <a:p>
            <a:pPr algn="ctr"/>
            <a:r>
              <a:rPr lang="ru-RU" sz="2800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Динамика поступлений налога на доходы физических лиц в бюджет </a:t>
            </a:r>
            <a:r>
              <a:rPr lang="ru-RU" sz="2800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Треневского </a:t>
            </a:r>
            <a:r>
              <a:rPr lang="ru-RU" sz="2800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сельского поселения Миллеровского района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364427"/>
              </p:ext>
            </p:extLst>
          </p:nvPr>
        </p:nvGraphicFramePr>
        <p:xfrm>
          <a:off x="448965" y="2054655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953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Безвозмездные поступления </a:t>
            </a:r>
            <a:endParaRPr lang="ru-RU" sz="2800" dirty="0"/>
          </a:p>
        </p:txBody>
      </p:sp>
      <p:graphicFrame>
        <p:nvGraphicFramePr>
          <p:cNvPr id="7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9967752"/>
              </p:ext>
            </p:extLst>
          </p:nvPr>
        </p:nvGraphicFramePr>
        <p:xfrm>
          <a:off x="754375" y="2054655"/>
          <a:ext cx="8208912" cy="287291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</a:rPr>
                        <a:t>2020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</a:rPr>
                        <a:t>2021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</a:rPr>
                        <a:t>2022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</a:rPr>
                        <a:t>2023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1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Межбюджетные трансферты ВСЕГО*</a:t>
                      </a:r>
                      <a:endParaRPr lang="ru-RU" sz="22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1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3 684,5</a:t>
                      </a:r>
                      <a:endParaRPr lang="ru-RU" sz="22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1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2 773,1</a:t>
                      </a:r>
                      <a:endParaRPr lang="ru-RU" sz="22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1 928,7</a:t>
                      </a:r>
                      <a:endParaRPr lang="ru-RU" sz="2200" b="1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1 716,7</a:t>
                      </a:r>
                      <a:endParaRPr lang="ru-RU" sz="2200" b="1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1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3 480,8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1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2 676,8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1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1831,5</a:t>
                      </a:r>
                      <a:endParaRPr lang="ru-RU" sz="18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1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1 615,9</a:t>
                      </a:r>
                      <a:endParaRPr lang="ru-RU" sz="1800" b="1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C000"/>
                          </a:solidFill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203,7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96,3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97,2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100,8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20690" y="1291130"/>
            <a:ext cx="1475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4443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151" y="222195"/>
            <a:ext cx="900959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Динамика расходов бюджета Треневского сельского поселения Миллеровского района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697482"/>
              </p:ext>
            </p:extLst>
          </p:nvPr>
        </p:nvGraphicFramePr>
        <p:xfrm>
          <a:off x="754375" y="1443835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183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1855" y="69489"/>
            <a:ext cx="9305855" cy="167975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Расходы бюджета Треневского сельского поселения Миллеровского района на 2021 год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anose="020B0702040204020203" pitchFamily="34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10 998,5тыс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рублей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</a:endParaRP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849102"/>
              </p:ext>
            </p:extLst>
          </p:nvPr>
        </p:nvGraphicFramePr>
        <p:xfrm>
          <a:off x="323528" y="1722674"/>
          <a:ext cx="8568952" cy="490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62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Расходы бюджета Треневского сельского поселения Миллеровского сельского поселения на 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социальную сферу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</a:b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в 2021 году – 4 146,9 тыс. руб.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1180" y="2054655"/>
            <a:ext cx="1512000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(37,7%)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16780" y="2918751"/>
            <a:ext cx="7200800" cy="432048"/>
            <a:chOff x="971600" y="2276872"/>
            <a:chExt cx="7200800" cy="43204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7561496" y="3350799"/>
            <a:ext cx="151216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(5,4%)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8688" y="3370358"/>
            <a:ext cx="1656184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94,6%)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91515759"/>
              </p:ext>
            </p:extLst>
          </p:nvPr>
        </p:nvGraphicFramePr>
        <p:xfrm>
          <a:off x="516318" y="4214895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62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Symbol" panose="020B0502040204020203" pitchFamily="34" charset="0"/>
              </a:rPr>
              <a:t>Структура расходов по разделу «Культура, кинематография» на 2021 год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Segoe UI Symbol" panose="020B0502040204020203" pitchFamily="34" charset="0"/>
            </a:endParaRPr>
          </a:p>
        </p:txBody>
      </p:sp>
      <p:graphicFrame>
        <p:nvGraphicFramePr>
          <p:cNvPr id="7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945529"/>
              </p:ext>
            </p:extLst>
          </p:nvPr>
        </p:nvGraphicFramePr>
        <p:xfrm>
          <a:off x="601670" y="1749245"/>
          <a:ext cx="8246070" cy="4555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0777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Структура межбюджетных трансфертов из областного бюджета и бюджета Миллеровского района на 2021 год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596540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2 773,1 тыс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  <a:p>
            <a:pPr algn="ctr"/>
            <a:r>
              <a:rPr lang="ru-RU" sz="1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9054998" flipV="1">
            <a:off x="2488211" y="2734740"/>
            <a:ext cx="1492891" cy="70180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дотация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30"/>
          <p:cNvGrpSpPr/>
          <p:nvPr/>
        </p:nvGrpSpPr>
        <p:grpSpPr>
          <a:xfrm rot="1617088">
            <a:off x="5210398" y="2673015"/>
            <a:ext cx="1587382" cy="655446"/>
            <a:chOff x="5360884" y="4888977"/>
            <a:chExt cx="1587382" cy="655446"/>
          </a:xfrm>
        </p:grpSpPr>
        <p:sp>
          <p:nvSpPr>
            <p:cNvPr id="10" name="Стрелка вниз 9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60884" y="5013175"/>
              <a:ext cx="1507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2 субвенции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51520" y="3652597"/>
            <a:ext cx="2736304" cy="14401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96,5</a:t>
            </a:r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2 676,8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46746" y="3652597"/>
            <a:ext cx="2592288" cy="16561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(3,5</a:t>
            </a:r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96,3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Пользователь\Pictures\1518498_photo_jpg_s_clipdea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4656" y="5167486"/>
            <a:ext cx="2110003" cy="158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81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222193"/>
            <a:ext cx="8246070" cy="183246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8805" y="193684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5675845"/>
              </p:ext>
            </p:extLst>
          </p:nvPr>
        </p:nvGraphicFramePr>
        <p:xfrm>
          <a:off x="448965" y="2360064"/>
          <a:ext cx="8229600" cy="444737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896544"/>
                <a:gridCol w="1080120"/>
                <a:gridCol w="1152128"/>
                <a:gridCol w="1100808"/>
              </a:tblGrid>
              <a:tr h="189352">
                <a:tc>
                  <a:txBody>
                    <a:bodyPr/>
                    <a:lstStyle/>
                    <a:p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2020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2021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itchFamily="18" charset="0"/>
                        </a:rPr>
                        <a:t>2022 год</a:t>
                      </a:r>
                      <a:endParaRPr lang="ru-RU" sz="1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муниципальными финансами»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5394,0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5256,6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4673,3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«Муниципальная политика»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 пожарной безопасности</a:t>
                      </a:r>
                      <a:r>
                        <a:rPr lang="ru-RU" sz="1400" b="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и безопасности людей на водных объектах»</a:t>
                      </a:r>
                      <a:endParaRPr lang="ru-RU" sz="1400" b="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5,0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«Обеспечение качественными жилищно-коммунальными услугами населения Треневского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886,5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236,5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187,8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07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«Информационное общество»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0,0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«Развитие культуры»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3 923,8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3 733,5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4 009,7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«Социальная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223,1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223,1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Georgia" pitchFamily="18" charset="0"/>
                          <a:cs typeface="Consolas" pitchFamily="49" charset="0"/>
                        </a:rPr>
                        <a:t>223,1</a:t>
                      </a:r>
                      <a:endParaRPr lang="ru-RU" sz="1400" b="0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10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482,4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9 454,7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9 093,9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Непрограммные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Georgia" pitchFamily="18" charset="0"/>
                          <a:cs typeface="Consolas" pitchFamily="49" charset="0"/>
                        </a:rPr>
                        <a:t> расходы</a:t>
                      </a:r>
                      <a:endParaRPr lang="ru-RU" sz="14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516,1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399,2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Georgia" pitchFamily="18" charset="0"/>
                          <a:cs typeface="Consolas" pitchFamily="49" charset="0"/>
                        </a:rPr>
                        <a:t>643,4</a:t>
                      </a:r>
                      <a:endParaRPr lang="ru-RU" sz="1400" b="1" i="1" dirty="0">
                        <a:latin typeface="Georgia" pitchFamily="18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96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222195"/>
            <a:ext cx="8704185" cy="21378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ОСНОВА ФОРМИРОВАНИЯ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БЮДЖЕТА ТРЕНЕВСКОГО СЕЛЬСКОГО ПОСЕЛЕНИЯ 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МИЛЛЕРОВСКОГО РАЙОНА НА</a:t>
            </a:r>
            <a:r>
              <a:rPr lang="en-US" sz="3100" b="1" spc="-1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202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1ГОД И НА ПЛАНОВЫЙ ПЕРИОД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 202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2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И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 202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3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>ГОДОВ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273184"/>
              </p:ext>
            </p:extLst>
          </p:nvPr>
        </p:nvGraphicFramePr>
        <p:xfrm>
          <a:off x="296260" y="190195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4" y="222195"/>
            <a:ext cx="9000445" cy="18324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Symbol" panose="020B0502040204020203" pitchFamily="34" charset="0"/>
                <a:cs typeface="Times New Roman" pitchFamily="18" charset="0"/>
              </a:rPr>
              <a:t>Особенности составления бюджета Треневского сельского поселения Миллеровского района на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Symbol" panose="020B0502040204020203" pitchFamily="34" charset="0"/>
                <a:cs typeface="Times New Roman" pitchFamily="18" charset="0"/>
              </a:rPr>
              <a:t>2021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Symbol" panose="020B0502040204020203" pitchFamily="34" charset="0"/>
                <a:cs typeface="Times New Roman" pitchFamily="18" charset="0"/>
              </a:rPr>
              <a:t>год и на плановый период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Symbol" panose="020B0502040204020203" pitchFamily="34" charset="0"/>
                <a:cs typeface="Times New Roman" pitchFamily="18" charset="0"/>
              </a:rPr>
              <a:t>2022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Symbol" panose="020B0502040204020203" pitchFamily="34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Symbol" panose="020B0502040204020203" pitchFamily="34" charset="0"/>
                <a:cs typeface="Times New Roman" pitchFamily="18" charset="0"/>
              </a:rPr>
              <a:t>2023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Symbol" panose="020B0502040204020203" pitchFamily="34" charset="0"/>
                <a:cs typeface="Times New Roman" pitchFamily="18" charset="0"/>
              </a:rPr>
              <a:t>годов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  <a:latin typeface="Segoe UI Semibold" panose="020B07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212490" y="2332306"/>
            <a:ext cx="7635250" cy="60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pic>
        <p:nvPicPr>
          <p:cNvPr id="7" name="Рисунок 6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965" y="2134806"/>
            <a:ext cx="1017315" cy="801605"/>
          </a:xfrm>
          <a:prstGeom prst="rect">
            <a:avLst/>
          </a:prstGeom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200481" y="2970885"/>
            <a:ext cx="749455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областного закона «Об областном бюджете на 2021 год и на плановый период 2022 и 2023 годов» во 2 –м чтении</a:t>
            </a:r>
          </a:p>
        </p:txBody>
      </p:sp>
      <p:pic>
        <p:nvPicPr>
          <p:cNvPr id="10" name="Рисунок 9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832" y="5489241"/>
            <a:ext cx="1017315" cy="8016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2871" y="5474546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1358584" y="4039820"/>
            <a:ext cx="76352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Треневского сельского поселения, оптимизации расходов бюджета Треневского сельского поселения Миллеровского района и сокращению муниципального долга Треневского сельского поселения до 2024 года</a:t>
            </a:r>
            <a:endParaRPr lang="en-US" sz="16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254" y="3832659"/>
            <a:ext cx="1440617" cy="1273145"/>
          </a:xfrm>
          <a:prstGeom prst="rect">
            <a:avLst/>
          </a:prstGeom>
        </p:spPr>
      </p:pic>
      <p:pic>
        <p:nvPicPr>
          <p:cNvPr id="14" name="Рисунок 13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904" y="3000969"/>
            <a:ext cx="1017315" cy="80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222194"/>
            <a:ext cx="8856890" cy="137434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Основные направления  бюджетной и налоговой политики Треневского сельского поселения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на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2021-2023 годы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11" name="Содержимое 4"/>
          <p:cNvSpPr>
            <a:spLocks noGrp="1"/>
          </p:cNvSpPr>
          <p:nvPr>
            <p:ph idx="1"/>
          </p:nvPr>
        </p:nvSpPr>
        <p:spPr>
          <a:xfrm>
            <a:off x="448965" y="1749245"/>
            <a:ext cx="8229600" cy="748680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Утверждены постановлением Администрации Треневского сельского поселения от  26.10.2020 № 71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43556" y="2818180"/>
            <a:ext cx="2595984" cy="1152128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Приоритетные цели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44951" y="2679864"/>
            <a:ext cx="5775522" cy="142876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0229" y="4345230"/>
            <a:ext cx="5472608" cy="57606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944" y="4869160"/>
            <a:ext cx="8136904" cy="1728192"/>
          </a:xfrm>
          <a:prstGeom prst="rect">
            <a:avLst/>
          </a:prstGeom>
          <a:solidFill>
            <a:srgbClr val="FFFF0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2075" indent="-92075">
              <a:buFont typeface="Wingdings" pitchFamily="2" charset="2"/>
              <a:buChar char="ü"/>
            </a:pP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Реализация Указов Президента РФ</a:t>
            </a:r>
          </a:p>
          <a:p>
            <a:endParaRPr lang="ru-RU" b="1" i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92075" indent="-92075">
              <a:buFont typeface="Wingdings" pitchFamily="2" charset="2"/>
              <a:buChar char="ü"/>
            </a:pPr>
            <a:r>
              <a:rPr lang="ru-RU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Достижение целей социально-экономического развития Треневского сельского поселения</a:t>
            </a:r>
            <a:endParaRPr lang="ru-RU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Основные приоритеты Треневского сельского поселения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6A56E-A333-4C61-8E08-8611FFD624D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003232" cy="74176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Обеспечение социального благополучия населения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249289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E01ED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rgbClr val="E01ED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3402078"/>
            <a:ext cx="2923834" cy="2911872"/>
            <a:chOff x="316566" y="0"/>
            <a:chExt cx="2923834" cy="291187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16566" y="0"/>
              <a:ext cx="2923834" cy="291187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16566" y="1164748"/>
              <a:ext cx="2923834" cy="11647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Повышение налоговых и неналоговых поступлений в бюджет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14093" y="3342367"/>
            <a:ext cx="2750861" cy="2911872"/>
            <a:chOff x="3342853" y="0"/>
            <a:chExt cx="2750861" cy="2911872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342853" y="0"/>
              <a:ext cx="2750861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3342853" y="1164748"/>
              <a:ext cx="2750861" cy="116474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Формирование расходов с учетом их оптимизации и повышения эффективности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56367" y="3402078"/>
            <a:ext cx="2631266" cy="2911872"/>
            <a:chOff x="6196166" y="0"/>
            <a:chExt cx="2631266" cy="2911872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196166" y="0"/>
              <a:ext cx="2631266" cy="291187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196166" y="1164748"/>
              <a:ext cx="2631266" cy="116474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i="1" kern="1200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Проведение взвешенной долговой политики</a:t>
              </a:r>
              <a:endParaRPr lang="ru-RU" b="1" i="1" kern="12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19" name="Овал 18"/>
          <p:cNvSpPr/>
          <p:nvPr/>
        </p:nvSpPr>
        <p:spPr>
          <a:xfrm>
            <a:off x="1043608" y="3800141"/>
            <a:ext cx="811900" cy="800817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Овал 19"/>
          <p:cNvSpPr/>
          <p:nvPr/>
        </p:nvSpPr>
        <p:spPr>
          <a:xfrm>
            <a:off x="6976422" y="3706298"/>
            <a:ext cx="826202" cy="800817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4184779" y="3800141"/>
            <a:ext cx="774442" cy="80081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3437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4613055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88640"/>
            <a:ext cx="9144000" cy="138499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Меры, принимаемые для обеспечения сбалансированности бюджета Треневского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сельского поселения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rPr>
              <a:t>Миллеровского района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46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490"/>
            <a:ext cx="8517632" cy="143235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Основные характеристики бюджета Треневского сельского поселения Миллеровского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района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на 2021-2023 годы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415667"/>
              </p:ext>
            </p:extLst>
          </p:nvPr>
        </p:nvGraphicFramePr>
        <p:xfrm>
          <a:off x="179513" y="1772816"/>
          <a:ext cx="8677469" cy="429285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2020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11 067,0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10 576,2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9 853,9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9 737,3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7 382,5</a:t>
                      </a:r>
                      <a:endParaRPr kumimoji="0" lang="ru-RU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7 803,1</a:t>
                      </a:r>
                      <a:endParaRPr kumimoji="0" lang="ru-RU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7 925,2</a:t>
                      </a:r>
                      <a:endParaRPr kumimoji="0" lang="ru-RU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8 020,6</a:t>
                      </a:r>
                      <a:endParaRPr kumimoji="0" lang="ru-RU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3 684,5</a:t>
                      </a:r>
                      <a:endParaRPr kumimoji="0" lang="ru-RU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2 773,1</a:t>
                      </a:r>
                      <a:endParaRPr kumimoji="0" lang="ru-RU" sz="20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1 928,7</a:t>
                      </a:r>
                      <a:endParaRPr kumimoji="0" lang="ru-RU" sz="2000" b="1" i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i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1 716,7</a:t>
                      </a:r>
                      <a:endParaRPr kumimoji="0" lang="ru-RU" sz="2000" b="1" i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3 480,8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2 676,8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1 831,5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1 615,9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203,7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11 067,0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10 998,5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9 853,9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9 737,3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-422,3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51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22195"/>
            <a:ext cx="9144000" cy="12216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Основные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параметры бюджета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Треневского сельского поселения Миллеровского района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на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2021 год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 Semibold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Segoe UI Semibold" pitchFamily="34" charset="0"/>
              </a:rPr>
            </a:b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Segoe UI Semibold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17806419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845202121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01670" y="1196752"/>
            <a:ext cx="30541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10 576,2</a:t>
            </a:r>
            <a:endParaRPr lang="ru-RU" sz="17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10 998,5</a:t>
            </a:r>
            <a:endParaRPr lang="ru-RU" sz="17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113312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222195"/>
            <a:ext cx="8704185" cy="137434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Собственные доходы бюджета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Треневского сельского поселения Миллеровского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</a:rPr>
              <a:t>района</a:t>
            </a:r>
            <a:endParaRPr lang="ru-RU" sz="2800" dirty="0"/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7320690" y="1406940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64434832"/>
              </p:ext>
            </p:extLst>
          </p:nvPr>
        </p:nvGraphicFramePr>
        <p:xfrm>
          <a:off x="1823310" y="19019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140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879</Words>
  <Application>Microsoft Office PowerPoint</Application>
  <PresentationFormat>Экран (4:3)</PresentationFormat>
  <Paragraphs>238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Треневское сельское поселение    ~ БЮДЖЕТ  ДЛЯ  ГРАЖДАН ~ </vt:lpstr>
      <vt:lpstr>ОСНОВА ФОРМИРОВАНИЯ БЮДЖЕТА ТРЕНЕВСКОГО СЕЛЬСКОГО ПОСЕЛЕНИЯ МИЛЛЕРОВСКОГО РАЙОНА НА 2021ГОД И НА ПЛАНОВЫЙ ПЕРИОД 2022 И 2023 ГОДОВ </vt:lpstr>
      <vt:lpstr>Особенности составления бюджета Треневского сельского поселения Миллеровского района на 2021 год и на плановый период 2022 и 2023 годов</vt:lpstr>
      <vt:lpstr>Основные направления  бюджетной и налоговой политики Треневского сельского поселения на 2021-2023 годы </vt:lpstr>
      <vt:lpstr>Основные приоритеты Треневского сельского поселения </vt:lpstr>
      <vt:lpstr>Презентация PowerPoint</vt:lpstr>
      <vt:lpstr>Основные характеристики бюджета Треневского сельского поселения Миллеровского района  на 2021-2023 годы</vt:lpstr>
      <vt:lpstr>Основные параметры бюджета Треневского сельского поселения Миллеровского района  на 2021 год </vt:lpstr>
      <vt:lpstr>Собственные доходы бюджета Треневского сельского поселения Миллеровского района</vt:lpstr>
      <vt:lpstr>Структура налоговых и неналоговых доходов бюджета Треневского сельского поселения Миллеровского района на 2021 год </vt:lpstr>
      <vt:lpstr>Динамика поступлений налога на доходы физических лиц в бюджет Треневского сельского поселения Миллеровского района</vt:lpstr>
      <vt:lpstr>Безвозмездные поступления </vt:lpstr>
      <vt:lpstr>Динамика расходов бюджета Треневского сельского поселения Миллеровского района</vt:lpstr>
      <vt:lpstr>Расходы бюджета Треневского сельского поселения Миллеровского района на 2021 год  10 998,5тыс. рублей</vt:lpstr>
      <vt:lpstr> Расходы бюджета Треневского сельского поселения Миллеровского сельского поселения на социальную сферу  в 2021 году – 4 146,9 тыс. руб. </vt:lpstr>
      <vt:lpstr>Структура расходов по разделу «Культура, кинематография» на 2021 год</vt:lpstr>
      <vt:lpstr>Структура межбюджетных трансфертов из областного бюджета и бюджета Миллеровского района на 2021 год</vt:lpstr>
      <vt:lpstr>Расходы бюджета Треневского сельского поселения Миллеровского района, формируемые в рамках муниципальных программ Треневского сельского поселения, непрограммные расходы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Пользователь</cp:lastModifiedBy>
  <cp:revision>44</cp:revision>
  <dcterms:created xsi:type="dcterms:W3CDTF">2013-08-21T19:17:07Z</dcterms:created>
  <dcterms:modified xsi:type="dcterms:W3CDTF">2021-02-03T06:21:41Z</dcterms:modified>
</cp:coreProperties>
</file>