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3"/>
  </p:handoutMasterIdLst>
  <p:sldIdLst>
    <p:sldId id="256" r:id="rId2"/>
    <p:sldId id="260" r:id="rId3"/>
    <p:sldId id="262" r:id="rId4"/>
    <p:sldId id="263" r:id="rId5"/>
    <p:sldId id="266" r:id="rId6"/>
    <p:sldId id="267" r:id="rId7"/>
    <p:sldId id="272" r:id="rId8"/>
    <p:sldId id="275" r:id="rId9"/>
    <p:sldId id="276" r:id="rId10"/>
    <p:sldId id="277" r:id="rId11"/>
    <p:sldId id="27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900"/>
    <a:srgbClr val="3A8664"/>
    <a:srgbClr val="173A8D"/>
    <a:srgbClr val="385592"/>
    <a:srgbClr val="129481"/>
    <a:srgbClr val="0F2741"/>
    <a:srgbClr val="001736"/>
    <a:srgbClr val="003374"/>
    <a:srgbClr val="C9A093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1" d="100"/>
          <a:sy n="91" d="100"/>
        </p:scale>
        <p:origin x="-2214" y="-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1770987409881502E-2"/>
                  <c:y val="-0.303304314598637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25622777490091297"/>
                  <c:y val="-8.34782517243955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4648.6000000000004</c:v>
                </c:pt>
                <c:pt idx="1">
                  <c:v>8544.1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28637221900690291"/>
                  <c:y val="6.39999929887032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072222052994876E-2"/>
                  <c:y val="0.34504344046083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5062.5</c:v>
                </c:pt>
                <c:pt idx="1">
                  <c:v>7524.3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21482624"/>
        <c:axId val="123032704"/>
        <c:axId val="0"/>
      </c:bar3DChart>
      <c:catAx>
        <c:axId val="121482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3032704"/>
        <c:crosses val="autoZero"/>
        <c:auto val="1"/>
        <c:lblAlgn val="ctr"/>
        <c:lblOffset val="100"/>
        <c:noMultiLvlLbl val="0"/>
      </c:catAx>
      <c:valAx>
        <c:axId val="123032704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one"/>
        <c:crossAx val="1214826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158050115995449"/>
          <c:y val="0.28988403534307067"/>
          <c:w val="0.31837135080471568"/>
          <c:h val="0.3423186752680674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ВСЕГО – 5 062,5 тыс. рублей</a:t>
            </a:r>
            <a:endParaRPr lang="ru-RU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5148839715972463"/>
          <c:y val="4.3126684636118601E-2"/>
        </c:manualLayout>
      </c:layout>
      <c:overlay val="0"/>
    </c:title>
    <c:autoTitleDeleted val="0"/>
    <c:view3D>
      <c:rotX val="7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explosion val="17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лиц- 940,9</c:v>
                </c:pt>
                <c:pt idx="1">
                  <c:v>Налоги на совокупный налог- 610,0</c:v>
                </c:pt>
                <c:pt idx="2">
                  <c:v>Налоги на имущество-3 278,4</c:v>
                </c:pt>
                <c:pt idx="3">
                  <c:v>Госпошлина- 5,8</c:v>
                </c:pt>
                <c:pt idx="4">
                  <c:v>Неналоговые доходы- 227,4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940.9</c:v>
                </c:pt>
                <c:pt idx="1">
                  <c:v>610</c:v>
                </c:pt>
                <c:pt idx="2">
                  <c:v>3278.4</c:v>
                </c:pt>
                <c:pt idx="3">
                  <c:v>5.8</c:v>
                </c:pt>
                <c:pt idx="4">
                  <c:v>227.4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0856700592446256"/>
          <c:y val="0.21403378822930152"/>
          <c:w val="0.3817497172851701"/>
          <c:h val="0.6214338773691024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621613378781199"/>
          <c:y val="0.14767981832459623"/>
          <c:w val="0.68121693121692617"/>
          <c:h val="0.666019417475736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>
              <a:bevelT/>
            </a:sp3d>
          </c:spPr>
          <c:explosion val="16"/>
          <c:dPt>
            <c:idx val="0"/>
            <c:bubble3D val="0"/>
            <c:explosion val="22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Pt>
            <c:idx val="1"/>
            <c:bubble3D val="0"/>
            <c:explosion val="12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Pt>
            <c:idx val="2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Pt>
            <c:idx val="4"/>
            <c:bubble3D val="0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Pt>
            <c:idx val="5"/>
            <c:bubble3D val="0"/>
            <c:explosion val="22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Lbls>
            <c:dLbl>
              <c:idx val="0"/>
              <c:layout>
                <c:manualLayout>
                  <c:x val="-9.2593634129066408E-3"/>
                  <c:y val="-0.20609754028092347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6649292682378228"/>
                  <c:y val="5.7334295477216295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0866638023483091E-2"/>
                  <c:y val="0.17564318611117008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56302980835372E-2"/>
                  <c:y val="-1.9674851964259183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0089466107069847"/>
                  <c:y val="-0.1949890697625061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8.9407905747406008E-2"/>
                  <c:y val="-3.3586391323726046E-2"/>
                </c:manualLayout>
              </c:layout>
              <c:tx>
                <c:rich>
                  <a:bodyPr/>
                  <a:lstStyle/>
                  <a:p>
                    <a:r>
                      <a:rPr lang="ru-RU" b="0" dirty="0" smtClean="0"/>
                      <a:t>Образование</a:t>
                    </a:r>
                    <a:r>
                      <a:rPr lang="ru-RU" dirty="0" smtClean="0"/>
                      <a:t>- 16,5 </a:t>
                    </a:r>
                    <a:r>
                      <a:rPr lang="ru-RU" dirty="0"/>
                      <a:t>тыс. рублей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11227340083924274"/>
                  <c:y val="9.3645605620052211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10726262279303572"/>
                  <c:y val="-2.695417789757411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3263446235887168E-2"/>
                  <c:y val="-0.19105124480799274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8.8895086030912798E-2"/>
                  <c:y val="-5.4738322758198933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1.2898804316127265E-2"/>
                  <c:y val="-2.5271666284432892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6"/>
                <c:pt idx="0">
                  <c:v>Общегосударственные вопросы - 7 133,4 тыс. рублей</c:v>
                </c:pt>
                <c:pt idx="1">
                  <c:v>Жилищно-коммунальное хозяйство - 239,5 тыс. рублей</c:v>
                </c:pt>
                <c:pt idx="2">
                  <c:v>Национальная оборона - 144,6 тыс. рублей</c:v>
                </c:pt>
                <c:pt idx="3">
                  <c:v>Культура и кинематография - 4 890,9 тыс. рублей</c:v>
                </c:pt>
                <c:pt idx="4">
                  <c:v>Социальная политика - 330,5 тыс. рублей</c:v>
                </c:pt>
                <c:pt idx="5">
                  <c:v>Образование - 16,5 тыс. рублей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6"/>
                <c:pt idx="0">
                  <c:v>7133.4</c:v>
                </c:pt>
                <c:pt idx="1">
                  <c:v>239.5</c:v>
                </c:pt>
                <c:pt idx="2">
                  <c:v>144.6</c:v>
                </c:pt>
                <c:pt idx="3">
                  <c:v>4890.8999999999996</c:v>
                </c:pt>
                <c:pt idx="4">
                  <c:v>330.5</c:v>
                </c:pt>
                <c:pt idx="5">
                  <c:v>16.5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cene3d>
          <a:camera prst="orthographicFront"/>
          <a:lightRig rig="threePt" dir="t"/>
        </a:scene3d>
        <a:sp3d prstMaterial="metal"/>
      </c:spPr>
    </c:plotArea>
    <c:plotVisOnly val="1"/>
    <c:dispBlanksAs val="zero"/>
    <c:showDLblsOverMax val="0"/>
  </c:chart>
  <c:spPr>
    <a:noFill/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Программые расходы</c:v>
                </c:pt>
                <c:pt idx="1">
                  <c:v>Непрограммые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98.3</c:v>
                </c:pt>
                <c:pt idx="1">
                  <c:v>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955143935809785E-2"/>
          <c:y val="7.5977035889381761E-2"/>
          <c:w val="0.56392544791826704"/>
          <c:h val="0.815700914744147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Lbls>
            <c:dLbl>
              <c:idx val="1"/>
              <c:layout>
                <c:manualLayout>
                  <c:x val="-2.6357765053969022E-2"/>
                  <c:y val="-2.2691173037332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0426919407815524"/>
                  <c:y val="-4.46040707175753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Дотация -7 303,2 тыс. рублей</c:v>
                </c:pt>
                <c:pt idx="1">
                  <c:v>Субвенции - 144,8 тыс.рублей</c:v>
                </c:pt>
                <c:pt idx="2">
                  <c:v>Иные МБТ - 76,3 тыс.рублей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.0">
                  <c:v>7303.2</c:v>
                </c:pt>
                <c:pt idx="1">
                  <c:v>144.80000000000001</c:v>
                </c:pt>
                <c:pt idx="2">
                  <c:v>76.3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1D4BC8-4AEF-4B77-ACB9-6EA1B336AF57}" type="doc">
      <dgm:prSet loTypeId="urn:microsoft.com/office/officeart/2005/8/layout/hierarchy5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91E2058-39F6-4257-945B-83F97B22D376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kumimoji="0" lang="ru-RU" sz="20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+mn-lt"/>
              <a:cs typeface="Arial" pitchFamily="34" charset="0"/>
            </a:rPr>
            <a:t>Всего:</a:t>
          </a:r>
        </a:p>
        <a:p>
          <a:pPr rtl="0">
            <a:spcAft>
              <a:spcPts val="0"/>
            </a:spcAft>
          </a:pPr>
          <a:r>
            <a:rPr kumimoji="0" lang="ru-RU" sz="3200" b="1" i="1" u="none" strike="noStrike" cap="none" normalizeH="0" baseline="0" dirty="0" smtClean="0">
              <a:ln/>
              <a:solidFill>
                <a:srgbClr val="C00000"/>
              </a:solidFill>
              <a:effectLst/>
              <a:latin typeface="+mn-lt"/>
              <a:cs typeface="Arial" pitchFamily="34" charset="0"/>
            </a:rPr>
            <a:t>12 544,2</a:t>
          </a:r>
          <a:endParaRPr kumimoji="0" lang="ru-RU" sz="3200" b="1" i="1" u="none" strike="noStrike" cap="none" normalizeH="0" baseline="0" dirty="0" smtClean="0">
            <a:ln/>
            <a:solidFill>
              <a:srgbClr val="C00000"/>
            </a:solidFill>
            <a:effectLst/>
            <a:latin typeface="+mn-lt"/>
            <a:cs typeface="Arial" pitchFamily="34" charset="0"/>
          </a:endParaRPr>
        </a:p>
        <a:p>
          <a:pPr rtl="0">
            <a:spcAft>
              <a:spcPts val="0"/>
            </a:spcAft>
          </a:pPr>
          <a:r>
            <a:rPr kumimoji="0" lang="ru-RU" sz="2000" b="1" i="1" u="none" strike="noStrike" cap="none" normalizeH="0" baseline="0" dirty="0" smtClean="0">
              <a:ln/>
              <a:solidFill>
                <a:srgbClr val="002060"/>
              </a:solidFill>
              <a:effectLst/>
              <a:latin typeface="+mn-lt"/>
              <a:cs typeface="Arial" pitchFamily="34" charset="0"/>
            </a:rPr>
            <a:t>тыс. рублей</a:t>
          </a:r>
          <a:endParaRPr lang="ru-RU" sz="2000" dirty="0">
            <a:solidFill>
              <a:srgbClr val="002060"/>
            </a:solidFill>
            <a:latin typeface="+mn-lt"/>
          </a:endParaRPr>
        </a:p>
      </dgm:t>
    </dgm:pt>
    <dgm:pt modelId="{25B81B26-078D-40F4-A2DE-D4FC61DA97F1}" type="parTrans" cxnId="{B9B20B90-2408-4575-BD65-F76567B89AE9}">
      <dgm:prSet/>
      <dgm:spPr/>
      <dgm:t>
        <a:bodyPr/>
        <a:lstStyle/>
        <a:p>
          <a:endParaRPr lang="ru-RU"/>
        </a:p>
      </dgm:t>
    </dgm:pt>
    <dgm:pt modelId="{F0190F7E-5617-4E89-8AF6-549F0FF7A1AF}" type="sibTrans" cxnId="{B9B20B90-2408-4575-BD65-F76567B89AE9}">
      <dgm:prSet/>
      <dgm:spPr/>
      <dgm:t>
        <a:bodyPr/>
        <a:lstStyle/>
        <a:p>
          <a:endParaRPr lang="ru-RU"/>
        </a:p>
      </dgm:t>
    </dgm:pt>
    <dgm:pt modelId="{85C88213-994A-4D5D-9ECB-21B4554FA492}" type="asst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Финансы</a:t>
          </a:r>
        </a:p>
        <a:p>
          <a:pPr rtl="0">
            <a:spcAft>
              <a:spcPts val="0"/>
            </a:spcAft>
          </a:pP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(7 100,2 тыс</a:t>
          </a: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. </a:t>
          </a: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рублей)</a:t>
          </a:r>
          <a:endParaRPr lang="ru-RU" sz="16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33990A55-536A-47F3-8172-9F3C684AF6C1}" type="parTrans" cxnId="{C55F2DEF-41F1-4237-AAFA-DAB2B2FA8B55}">
      <dgm:prSet/>
      <dgm:spPr/>
      <dgm:t>
        <a:bodyPr/>
        <a:lstStyle/>
        <a:p>
          <a:endParaRPr lang="ru-RU"/>
        </a:p>
      </dgm:t>
    </dgm:pt>
    <dgm:pt modelId="{4295A1C3-7A98-4AD8-8E4D-012F0C046B9C}" type="sibTrans" cxnId="{C55F2DEF-41F1-4237-AAFA-DAB2B2FA8B55}">
      <dgm:prSet/>
      <dgm:spPr/>
      <dgm:t>
        <a:bodyPr/>
        <a:lstStyle/>
        <a:p>
          <a:endParaRPr lang="ru-RU"/>
        </a:p>
      </dgm:t>
    </dgm:pt>
    <dgm:pt modelId="{32E3C5A2-8298-4A28-A0A5-7EAC8372002E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600" b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Развитие культуры</a:t>
          </a:r>
          <a:endParaRPr kumimoji="0" lang="ru-RU" sz="1600" b="0" i="0" u="none" strike="noStrike" cap="none" normalizeH="0" baseline="0" dirty="0" smtClean="0">
            <a:ln>
              <a:noFill/>
            </a:ln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pitchFamily="34" charset="0"/>
          </a:endParaRPr>
        </a:p>
        <a:p>
          <a:pPr rtl="0">
            <a:spcAft>
              <a:spcPts val="0"/>
            </a:spcAft>
          </a:pP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(4 </a:t>
          </a: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857,5 </a:t>
          </a: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тыс. </a:t>
          </a: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рублей)</a:t>
          </a:r>
          <a:endParaRPr lang="ru-RU" sz="16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48F1BA3C-B473-4424-BDCB-40ACA5C32E68}" type="parTrans" cxnId="{A2C813DC-3EAE-4926-A4BD-0E6F4CC723C0}">
      <dgm:prSet/>
      <dgm:spPr/>
      <dgm:t>
        <a:bodyPr/>
        <a:lstStyle/>
        <a:p>
          <a:endParaRPr lang="ru-RU"/>
        </a:p>
      </dgm:t>
    </dgm:pt>
    <dgm:pt modelId="{7C989FAE-4089-4D1B-ABE9-8D960D892010}" type="sibTrans" cxnId="{A2C813DC-3EAE-4926-A4BD-0E6F4CC723C0}">
      <dgm:prSet/>
      <dgm:spPr/>
      <dgm:t>
        <a:bodyPr/>
        <a:lstStyle/>
        <a:p>
          <a:endParaRPr lang="ru-RU"/>
        </a:p>
      </dgm:t>
    </dgm:pt>
    <dgm:pt modelId="{9BC08B41-A3AF-4787-AD52-EB1A0876FB2A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Жилищно-коммунальное хозяйство</a:t>
          </a:r>
        </a:p>
        <a:p>
          <a:pPr rtl="0">
            <a:spcAft>
              <a:spcPts val="0"/>
            </a:spcAft>
          </a:pP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(</a:t>
          </a:r>
          <a:r>
            <a:rPr lang="ru-RU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239,5 </a:t>
          </a: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тыс. </a:t>
          </a: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рублей)</a:t>
          </a:r>
          <a:endParaRPr lang="ru-RU" sz="16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620C5ADD-9885-4322-ADFE-C27F0F9C0FF0}" type="parTrans" cxnId="{304E8380-D0FE-4C86-99EF-C9E23989A67E}">
      <dgm:prSet/>
      <dgm:spPr/>
      <dgm:t>
        <a:bodyPr/>
        <a:lstStyle/>
        <a:p>
          <a:endParaRPr lang="ru-RU"/>
        </a:p>
      </dgm:t>
    </dgm:pt>
    <dgm:pt modelId="{B9B72C71-404E-46CF-B5DA-668F0FE2CCB2}" type="sibTrans" cxnId="{304E8380-D0FE-4C86-99EF-C9E23989A67E}">
      <dgm:prSet/>
      <dgm:spPr/>
      <dgm:t>
        <a:bodyPr/>
        <a:lstStyle/>
        <a:p>
          <a:endParaRPr lang="ru-RU"/>
        </a:p>
      </dgm:t>
    </dgm:pt>
    <dgm:pt modelId="{2621E519-2E51-4927-B35F-51BF18475552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Социальная политика</a:t>
          </a:r>
        </a:p>
        <a:p>
          <a:pPr>
            <a:spcAft>
              <a:spcPts val="0"/>
            </a:spcAft>
          </a:pPr>
          <a:r>
            <a:rPr lang="ru-RU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(330,5 тыс. рублей)   </a:t>
          </a:r>
          <a:endParaRPr lang="ru-RU" sz="16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2F26B2-3087-4F09-9F3F-48CD261F92A0}" type="parTrans" cxnId="{B8278A23-4DE5-4CB6-93B5-8E35B8628C36}">
      <dgm:prSet/>
      <dgm:spPr/>
      <dgm:t>
        <a:bodyPr/>
        <a:lstStyle/>
        <a:p>
          <a:endParaRPr lang="ru-RU"/>
        </a:p>
      </dgm:t>
    </dgm:pt>
    <dgm:pt modelId="{4AD53372-4387-4539-B140-92EEF7343DD8}" type="sibTrans" cxnId="{B8278A23-4DE5-4CB6-93B5-8E35B8628C36}">
      <dgm:prSet/>
      <dgm:spPr/>
      <dgm:t>
        <a:bodyPr/>
        <a:lstStyle/>
        <a:p>
          <a:endParaRPr lang="ru-RU"/>
        </a:p>
      </dgm:t>
    </dgm:pt>
    <dgm:pt modelId="{188C002F-DFB5-4219-8F0E-2541E2524183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600" b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Образование</a:t>
          </a:r>
        </a:p>
        <a:p>
          <a:pPr>
            <a:spcAft>
              <a:spcPts val="0"/>
            </a:spcAft>
          </a:pPr>
          <a:r>
            <a:rPr lang="ru-RU" sz="1600" dirty="0" smtClean="0">
              <a:solidFill>
                <a:srgbClr val="002060"/>
              </a:solidFill>
            </a:rPr>
            <a:t> </a:t>
          </a:r>
          <a:r>
            <a:rPr lang="ru-RU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(16,5 </a:t>
          </a:r>
          <a:r>
            <a:rPr lang="ru-RU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тыс. </a:t>
          </a:r>
          <a:r>
            <a:rPr lang="ru-RU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рублей)</a:t>
          </a:r>
          <a:endParaRPr lang="ru-RU" sz="16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BF239C-6D74-43E5-B2A6-5E74278183EB}" type="parTrans" cxnId="{D05A01B3-BA65-4EAB-8936-A31926AA3B6A}">
      <dgm:prSet/>
      <dgm:spPr/>
      <dgm:t>
        <a:bodyPr/>
        <a:lstStyle/>
        <a:p>
          <a:endParaRPr lang="ru-RU"/>
        </a:p>
      </dgm:t>
    </dgm:pt>
    <dgm:pt modelId="{53C46637-6790-47F0-A434-F4C9E2008A02}" type="sibTrans" cxnId="{D05A01B3-BA65-4EAB-8936-A31926AA3B6A}">
      <dgm:prSet/>
      <dgm:spPr/>
      <dgm:t>
        <a:bodyPr/>
        <a:lstStyle/>
        <a:p>
          <a:endParaRPr lang="ru-RU"/>
        </a:p>
      </dgm:t>
    </dgm:pt>
    <dgm:pt modelId="{EC62972D-F4C0-4529-8011-B94286DA9AC7}" type="pres">
      <dgm:prSet presAssocID="{571D4BC8-4AEF-4B77-ACB9-6EA1B336AF57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0FDECC-A52C-4E3A-A4BE-17EEF2AA552B}" type="pres">
      <dgm:prSet presAssocID="{571D4BC8-4AEF-4B77-ACB9-6EA1B336AF57}" presName="hierFlow" presStyleCnt="0"/>
      <dgm:spPr/>
    </dgm:pt>
    <dgm:pt modelId="{084F3716-1EA1-4CB9-900E-B9BEE630AFE2}" type="pres">
      <dgm:prSet presAssocID="{571D4BC8-4AEF-4B77-ACB9-6EA1B336AF57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5D3F3E90-9920-41A1-B9BF-35B5498E9E2C}" type="pres">
      <dgm:prSet presAssocID="{891E2058-39F6-4257-945B-83F97B22D376}" presName="Name17" presStyleCnt="0"/>
      <dgm:spPr/>
    </dgm:pt>
    <dgm:pt modelId="{B7893F94-87DF-4EFA-B0AF-E1F23F2062B9}" type="pres">
      <dgm:prSet presAssocID="{891E2058-39F6-4257-945B-83F97B22D376}" presName="level1Shape" presStyleLbl="node0" presStyleIdx="0" presStyleCnt="1" custScaleX="180394" custScaleY="230431" custLinFactNeighborX="-38828" custLinFactNeighborY="-401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B981C6-C6DD-4A85-A9AF-51576D137D03}" type="pres">
      <dgm:prSet presAssocID="{891E2058-39F6-4257-945B-83F97B22D376}" presName="hierChild2" presStyleCnt="0"/>
      <dgm:spPr/>
    </dgm:pt>
    <dgm:pt modelId="{471CA167-EF47-4A1A-A800-A0DD236A8768}" type="pres">
      <dgm:prSet presAssocID="{33990A55-536A-47F3-8172-9F3C684AF6C1}" presName="Name25" presStyleLbl="parChTrans1D2" presStyleIdx="0" presStyleCnt="5"/>
      <dgm:spPr/>
      <dgm:t>
        <a:bodyPr/>
        <a:lstStyle/>
        <a:p>
          <a:endParaRPr lang="ru-RU"/>
        </a:p>
      </dgm:t>
    </dgm:pt>
    <dgm:pt modelId="{D7AC8E38-0B08-4D4C-B5CB-16DF81916926}" type="pres">
      <dgm:prSet presAssocID="{33990A55-536A-47F3-8172-9F3C684AF6C1}" presName="connTx" presStyleLbl="parChTrans1D2" presStyleIdx="0" presStyleCnt="5"/>
      <dgm:spPr/>
      <dgm:t>
        <a:bodyPr/>
        <a:lstStyle/>
        <a:p>
          <a:endParaRPr lang="ru-RU"/>
        </a:p>
      </dgm:t>
    </dgm:pt>
    <dgm:pt modelId="{AD163BE7-757C-45AB-A72B-B49336DBE218}" type="pres">
      <dgm:prSet presAssocID="{85C88213-994A-4D5D-9ECB-21B4554FA492}" presName="Name30" presStyleCnt="0"/>
      <dgm:spPr/>
    </dgm:pt>
    <dgm:pt modelId="{25CC795D-D019-4370-826A-8874E943039B}" type="pres">
      <dgm:prSet presAssocID="{85C88213-994A-4D5D-9ECB-21B4554FA492}" presName="level2Shape" presStyleLbl="asst1" presStyleIdx="0" presStyleCnt="1" custScaleX="267224" custScaleY="92783" custLinFactNeighborX="4048" custLinFactNeighborY="20136"/>
      <dgm:spPr/>
      <dgm:t>
        <a:bodyPr/>
        <a:lstStyle/>
        <a:p>
          <a:endParaRPr lang="ru-RU"/>
        </a:p>
      </dgm:t>
    </dgm:pt>
    <dgm:pt modelId="{DD6423DA-4B3E-4AF3-8C78-454744DBE19C}" type="pres">
      <dgm:prSet presAssocID="{85C88213-994A-4D5D-9ECB-21B4554FA492}" presName="hierChild3" presStyleCnt="0"/>
      <dgm:spPr/>
    </dgm:pt>
    <dgm:pt modelId="{6C8975F1-D6F2-4CC6-9FA2-AEAEF211ED73}" type="pres">
      <dgm:prSet presAssocID="{F4BF239C-6D74-43E5-B2A6-5E74278183EB}" presName="Name25" presStyleLbl="parChTrans1D2" presStyleIdx="1" presStyleCnt="5"/>
      <dgm:spPr/>
      <dgm:t>
        <a:bodyPr/>
        <a:lstStyle/>
        <a:p>
          <a:endParaRPr lang="ru-RU"/>
        </a:p>
      </dgm:t>
    </dgm:pt>
    <dgm:pt modelId="{675E598E-1C24-4971-89AA-BEDAA7375512}" type="pres">
      <dgm:prSet presAssocID="{F4BF239C-6D74-43E5-B2A6-5E74278183EB}" presName="connTx" presStyleLbl="parChTrans1D2" presStyleIdx="1" presStyleCnt="5"/>
      <dgm:spPr/>
      <dgm:t>
        <a:bodyPr/>
        <a:lstStyle/>
        <a:p>
          <a:endParaRPr lang="ru-RU"/>
        </a:p>
      </dgm:t>
    </dgm:pt>
    <dgm:pt modelId="{16BCF1E5-7395-4259-8ABA-903E1B17CE44}" type="pres">
      <dgm:prSet presAssocID="{188C002F-DFB5-4219-8F0E-2541E2524183}" presName="Name30" presStyleCnt="0"/>
      <dgm:spPr/>
    </dgm:pt>
    <dgm:pt modelId="{0B9B74FD-8D01-4084-88F4-622045CD5991}" type="pres">
      <dgm:prSet presAssocID="{188C002F-DFB5-4219-8F0E-2541E2524183}" presName="level2Shape" presStyleLbl="node2" presStyleIdx="0" presStyleCnt="4" custScaleX="258816" custLinFactY="154461" custLinFactNeighborX="33195" custLinFactNeighborY="200000"/>
      <dgm:spPr/>
      <dgm:t>
        <a:bodyPr/>
        <a:lstStyle/>
        <a:p>
          <a:endParaRPr lang="ru-RU"/>
        </a:p>
      </dgm:t>
    </dgm:pt>
    <dgm:pt modelId="{6D92042A-ECB1-42A9-8B50-A00FCE6E555D}" type="pres">
      <dgm:prSet presAssocID="{188C002F-DFB5-4219-8F0E-2541E2524183}" presName="hierChild3" presStyleCnt="0"/>
      <dgm:spPr/>
    </dgm:pt>
    <dgm:pt modelId="{F176F7BA-8031-479F-AB96-195CCB0544BF}" type="pres">
      <dgm:prSet presAssocID="{48F1BA3C-B473-4424-BDCB-40ACA5C32E68}" presName="Name25" presStyleLbl="parChTrans1D2" presStyleIdx="2" presStyleCnt="5"/>
      <dgm:spPr/>
      <dgm:t>
        <a:bodyPr/>
        <a:lstStyle/>
        <a:p>
          <a:endParaRPr lang="ru-RU"/>
        </a:p>
      </dgm:t>
    </dgm:pt>
    <dgm:pt modelId="{BDD50ED7-2427-40E6-87C8-83BD65236BE2}" type="pres">
      <dgm:prSet presAssocID="{48F1BA3C-B473-4424-BDCB-40ACA5C32E68}" presName="connTx" presStyleLbl="parChTrans1D2" presStyleIdx="2" presStyleCnt="5"/>
      <dgm:spPr/>
      <dgm:t>
        <a:bodyPr/>
        <a:lstStyle/>
        <a:p>
          <a:endParaRPr lang="ru-RU"/>
        </a:p>
      </dgm:t>
    </dgm:pt>
    <dgm:pt modelId="{EC59D175-6CCD-4334-8827-AE7F4768896B}" type="pres">
      <dgm:prSet presAssocID="{32E3C5A2-8298-4A28-A0A5-7EAC8372002E}" presName="Name30" presStyleCnt="0"/>
      <dgm:spPr/>
    </dgm:pt>
    <dgm:pt modelId="{055B1139-7997-4BF6-B6AB-544DEBE45227}" type="pres">
      <dgm:prSet presAssocID="{32E3C5A2-8298-4A28-A0A5-7EAC8372002E}" presName="level2Shape" presStyleLbl="node2" presStyleIdx="1" presStyleCnt="4" custScaleX="268373" custScaleY="101993" custLinFactNeighborX="20565" custLinFactNeighborY="-89682"/>
      <dgm:spPr/>
      <dgm:t>
        <a:bodyPr/>
        <a:lstStyle/>
        <a:p>
          <a:endParaRPr lang="ru-RU"/>
        </a:p>
      </dgm:t>
    </dgm:pt>
    <dgm:pt modelId="{23FF62E1-B4F6-4E00-93CC-EF3951A486EE}" type="pres">
      <dgm:prSet presAssocID="{32E3C5A2-8298-4A28-A0A5-7EAC8372002E}" presName="hierChild3" presStyleCnt="0"/>
      <dgm:spPr/>
    </dgm:pt>
    <dgm:pt modelId="{6D489D86-4CCF-4894-B2DC-2A2EE74B12E5}" type="pres">
      <dgm:prSet presAssocID="{620C5ADD-9885-4322-ADFE-C27F0F9C0FF0}" presName="Name25" presStyleLbl="parChTrans1D2" presStyleIdx="3" presStyleCnt="5"/>
      <dgm:spPr/>
      <dgm:t>
        <a:bodyPr/>
        <a:lstStyle/>
        <a:p>
          <a:endParaRPr lang="ru-RU"/>
        </a:p>
      </dgm:t>
    </dgm:pt>
    <dgm:pt modelId="{4F970896-160C-48A1-90A6-0596FC3973AC}" type="pres">
      <dgm:prSet presAssocID="{620C5ADD-9885-4322-ADFE-C27F0F9C0FF0}" presName="connTx" presStyleLbl="parChTrans1D2" presStyleIdx="3" presStyleCnt="5"/>
      <dgm:spPr/>
      <dgm:t>
        <a:bodyPr/>
        <a:lstStyle/>
        <a:p>
          <a:endParaRPr lang="ru-RU"/>
        </a:p>
      </dgm:t>
    </dgm:pt>
    <dgm:pt modelId="{63FC1231-AB62-40A9-BFEB-4E62105A5119}" type="pres">
      <dgm:prSet presAssocID="{9BC08B41-A3AF-4787-AD52-EB1A0876FB2A}" presName="Name30" presStyleCnt="0"/>
      <dgm:spPr/>
    </dgm:pt>
    <dgm:pt modelId="{0422C72A-6718-4CCB-9923-2D32134A0527}" type="pres">
      <dgm:prSet presAssocID="{9BC08B41-A3AF-4787-AD52-EB1A0876FB2A}" presName="level2Shape" presStyleLbl="node2" presStyleIdx="2" presStyleCnt="4" custScaleX="265183" custScaleY="102985" custLinFactNeighborX="24435" custLinFactNeighborY="-91325"/>
      <dgm:spPr/>
      <dgm:t>
        <a:bodyPr/>
        <a:lstStyle/>
        <a:p>
          <a:endParaRPr lang="ru-RU"/>
        </a:p>
      </dgm:t>
    </dgm:pt>
    <dgm:pt modelId="{3D38B429-61A0-417C-8FD7-2E341A3B4605}" type="pres">
      <dgm:prSet presAssocID="{9BC08B41-A3AF-4787-AD52-EB1A0876FB2A}" presName="hierChild3" presStyleCnt="0"/>
      <dgm:spPr/>
    </dgm:pt>
    <dgm:pt modelId="{F2AC0883-FCF8-411B-8C30-9ED4FAA1BCC0}" type="pres">
      <dgm:prSet presAssocID="{9E2F26B2-3087-4F09-9F3F-48CD261F92A0}" presName="Name25" presStyleLbl="parChTrans1D2" presStyleIdx="4" presStyleCnt="5"/>
      <dgm:spPr/>
      <dgm:t>
        <a:bodyPr/>
        <a:lstStyle/>
        <a:p>
          <a:endParaRPr lang="ru-RU"/>
        </a:p>
      </dgm:t>
    </dgm:pt>
    <dgm:pt modelId="{E44D4E13-CC38-45E0-8C89-B4C552B37B07}" type="pres">
      <dgm:prSet presAssocID="{9E2F26B2-3087-4F09-9F3F-48CD261F92A0}" presName="connTx" presStyleLbl="parChTrans1D2" presStyleIdx="4" presStyleCnt="5"/>
      <dgm:spPr/>
      <dgm:t>
        <a:bodyPr/>
        <a:lstStyle/>
        <a:p>
          <a:endParaRPr lang="ru-RU"/>
        </a:p>
      </dgm:t>
    </dgm:pt>
    <dgm:pt modelId="{6D0327FA-653A-4ADA-8BAC-CCE66E8BC7EA}" type="pres">
      <dgm:prSet presAssocID="{2621E519-2E51-4927-B35F-51BF18475552}" presName="Name30" presStyleCnt="0"/>
      <dgm:spPr/>
    </dgm:pt>
    <dgm:pt modelId="{837D71F8-A45D-4D81-BAA8-8D62141EB1E6}" type="pres">
      <dgm:prSet presAssocID="{2621E519-2E51-4927-B35F-51BF18475552}" presName="level2Shape" presStyleLbl="node2" presStyleIdx="3" presStyleCnt="4" custScaleX="262869" custScaleY="83486" custLinFactNeighborX="26069" custLinFactNeighborY="-94621"/>
      <dgm:spPr/>
      <dgm:t>
        <a:bodyPr/>
        <a:lstStyle/>
        <a:p>
          <a:endParaRPr lang="ru-RU"/>
        </a:p>
      </dgm:t>
    </dgm:pt>
    <dgm:pt modelId="{CC1397E5-DE46-44E4-BA81-E6B096D1DE6E}" type="pres">
      <dgm:prSet presAssocID="{2621E519-2E51-4927-B35F-51BF18475552}" presName="hierChild3" presStyleCnt="0"/>
      <dgm:spPr/>
    </dgm:pt>
    <dgm:pt modelId="{8CDFC9E7-E8B4-421C-96E0-A0E49A3B30FC}" type="pres">
      <dgm:prSet presAssocID="{571D4BC8-4AEF-4B77-ACB9-6EA1B336AF57}" presName="bgShapesFlow" presStyleCnt="0"/>
      <dgm:spPr/>
    </dgm:pt>
  </dgm:ptLst>
  <dgm:cxnLst>
    <dgm:cxn modelId="{B8278A23-4DE5-4CB6-93B5-8E35B8628C36}" srcId="{891E2058-39F6-4257-945B-83F97B22D376}" destId="{2621E519-2E51-4927-B35F-51BF18475552}" srcOrd="4" destOrd="0" parTransId="{9E2F26B2-3087-4F09-9F3F-48CD261F92A0}" sibTransId="{4AD53372-4387-4539-B140-92EEF7343DD8}"/>
    <dgm:cxn modelId="{6133DF34-23A8-4BE8-994D-9650B1879CAB}" type="presOf" srcId="{9E2F26B2-3087-4F09-9F3F-48CD261F92A0}" destId="{E44D4E13-CC38-45E0-8C89-B4C552B37B07}" srcOrd="1" destOrd="0" presId="urn:microsoft.com/office/officeart/2005/8/layout/hierarchy5"/>
    <dgm:cxn modelId="{DA636652-3D56-4D64-B1AC-5ABFD567CE9B}" type="presOf" srcId="{2621E519-2E51-4927-B35F-51BF18475552}" destId="{837D71F8-A45D-4D81-BAA8-8D62141EB1E6}" srcOrd="0" destOrd="0" presId="urn:microsoft.com/office/officeart/2005/8/layout/hierarchy5"/>
    <dgm:cxn modelId="{E94979B1-41B6-4126-B08D-003B975498AE}" type="presOf" srcId="{32E3C5A2-8298-4A28-A0A5-7EAC8372002E}" destId="{055B1139-7997-4BF6-B6AB-544DEBE45227}" srcOrd="0" destOrd="0" presId="urn:microsoft.com/office/officeart/2005/8/layout/hierarchy5"/>
    <dgm:cxn modelId="{209E749B-CEDF-4CE0-AEAD-219DFCECD2CE}" type="presOf" srcId="{571D4BC8-4AEF-4B77-ACB9-6EA1B336AF57}" destId="{EC62972D-F4C0-4529-8011-B94286DA9AC7}" srcOrd="0" destOrd="0" presId="urn:microsoft.com/office/officeart/2005/8/layout/hierarchy5"/>
    <dgm:cxn modelId="{A822719B-4F12-4BC0-9C69-4BB88CBCD4F9}" type="presOf" srcId="{F4BF239C-6D74-43E5-B2A6-5E74278183EB}" destId="{675E598E-1C24-4971-89AA-BEDAA7375512}" srcOrd="1" destOrd="0" presId="urn:microsoft.com/office/officeart/2005/8/layout/hierarchy5"/>
    <dgm:cxn modelId="{A7379751-5FB6-4BA3-A86E-1E1AB3F2B441}" type="presOf" srcId="{F4BF239C-6D74-43E5-B2A6-5E74278183EB}" destId="{6C8975F1-D6F2-4CC6-9FA2-AEAEF211ED73}" srcOrd="0" destOrd="0" presId="urn:microsoft.com/office/officeart/2005/8/layout/hierarchy5"/>
    <dgm:cxn modelId="{B9B20B90-2408-4575-BD65-F76567B89AE9}" srcId="{571D4BC8-4AEF-4B77-ACB9-6EA1B336AF57}" destId="{891E2058-39F6-4257-945B-83F97B22D376}" srcOrd="0" destOrd="0" parTransId="{25B81B26-078D-40F4-A2DE-D4FC61DA97F1}" sibTransId="{F0190F7E-5617-4E89-8AF6-549F0FF7A1AF}"/>
    <dgm:cxn modelId="{DAF4F2F2-BECA-432C-916A-0253BFA7A65F}" type="presOf" srcId="{891E2058-39F6-4257-945B-83F97B22D376}" destId="{B7893F94-87DF-4EFA-B0AF-E1F23F2062B9}" srcOrd="0" destOrd="0" presId="urn:microsoft.com/office/officeart/2005/8/layout/hierarchy5"/>
    <dgm:cxn modelId="{3E45FB38-D406-4773-B9B9-DCC3E6BEF36B}" type="presOf" srcId="{188C002F-DFB5-4219-8F0E-2541E2524183}" destId="{0B9B74FD-8D01-4084-88F4-622045CD5991}" srcOrd="0" destOrd="0" presId="urn:microsoft.com/office/officeart/2005/8/layout/hierarchy5"/>
    <dgm:cxn modelId="{A2C813DC-3EAE-4926-A4BD-0E6F4CC723C0}" srcId="{891E2058-39F6-4257-945B-83F97B22D376}" destId="{32E3C5A2-8298-4A28-A0A5-7EAC8372002E}" srcOrd="2" destOrd="0" parTransId="{48F1BA3C-B473-4424-BDCB-40ACA5C32E68}" sibTransId="{7C989FAE-4089-4D1B-ABE9-8D960D892010}"/>
    <dgm:cxn modelId="{2A5C8E18-D0BD-4614-91A6-622699106E9C}" type="presOf" srcId="{620C5ADD-9885-4322-ADFE-C27F0F9C0FF0}" destId="{6D489D86-4CCF-4894-B2DC-2A2EE74B12E5}" srcOrd="0" destOrd="0" presId="urn:microsoft.com/office/officeart/2005/8/layout/hierarchy5"/>
    <dgm:cxn modelId="{C55F2DEF-41F1-4237-AAFA-DAB2B2FA8B55}" srcId="{891E2058-39F6-4257-945B-83F97B22D376}" destId="{85C88213-994A-4D5D-9ECB-21B4554FA492}" srcOrd="0" destOrd="0" parTransId="{33990A55-536A-47F3-8172-9F3C684AF6C1}" sibTransId="{4295A1C3-7A98-4AD8-8E4D-012F0C046B9C}"/>
    <dgm:cxn modelId="{2FAAA3A3-DA56-4537-BF54-562476CCFC5A}" type="presOf" srcId="{9BC08B41-A3AF-4787-AD52-EB1A0876FB2A}" destId="{0422C72A-6718-4CCB-9923-2D32134A0527}" srcOrd="0" destOrd="0" presId="urn:microsoft.com/office/officeart/2005/8/layout/hierarchy5"/>
    <dgm:cxn modelId="{D66E9C2F-3CDA-4209-ADE6-428B71F557E7}" type="presOf" srcId="{33990A55-536A-47F3-8172-9F3C684AF6C1}" destId="{471CA167-EF47-4A1A-A800-A0DD236A8768}" srcOrd="0" destOrd="0" presId="urn:microsoft.com/office/officeart/2005/8/layout/hierarchy5"/>
    <dgm:cxn modelId="{12940412-F16E-4336-B68D-EEF98C1EC461}" type="presOf" srcId="{620C5ADD-9885-4322-ADFE-C27F0F9C0FF0}" destId="{4F970896-160C-48A1-90A6-0596FC3973AC}" srcOrd="1" destOrd="0" presId="urn:microsoft.com/office/officeart/2005/8/layout/hierarchy5"/>
    <dgm:cxn modelId="{304E8380-D0FE-4C86-99EF-C9E23989A67E}" srcId="{891E2058-39F6-4257-945B-83F97B22D376}" destId="{9BC08B41-A3AF-4787-AD52-EB1A0876FB2A}" srcOrd="3" destOrd="0" parTransId="{620C5ADD-9885-4322-ADFE-C27F0F9C0FF0}" sibTransId="{B9B72C71-404E-46CF-B5DA-668F0FE2CCB2}"/>
    <dgm:cxn modelId="{1CDDA1D5-5F1A-43CD-8755-4DDD43E8E1AA}" type="presOf" srcId="{48F1BA3C-B473-4424-BDCB-40ACA5C32E68}" destId="{BDD50ED7-2427-40E6-87C8-83BD65236BE2}" srcOrd="1" destOrd="0" presId="urn:microsoft.com/office/officeart/2005/8/layout/hierarchy5"/>
    <dgm:cxn modelId="{5E6C7E07-3F75-4F7B-BBB4-A1B17E145A98}" type="presOf" srcId="{48F1BA3C-B473-4424-BDCB-40ACA5C32E68}" destId="{F176F7BA-8031-479F-AB96-195CCB0544BF}" srcOrd="0" destOrd="0" presId="urn:microsoft.com/office/officeart/2005/8/layout/hierarchy5"/>
    <dgm:cxn modelId="{C275421B-F0BA-4E9B-9778-87F005527CFC}" type="presOf" srcId="{9E2F26B2-3087-4F09-9F3F-48CD261F92A0}" destId="{F2AC0883-FCF8-411B-8C30-9ED4FAA1BCC0}" srcOrd="0" destOrd="0" presId="urn:microsoft.com/office/officeart/2005/8/layout/hierarchy5"/>
    <dgm:cxn modelId="{D05A01B3-BA65-4EAB-8936-A31926AA3B6A}" srcId="{891E2058-39F6-4257-945B-83F97B22D376}" destId="{188C002F-DFB5-4219-8F0E-2541E2524183}" srcOrd="1" destOrd="0" parTransId="{F4BF239C-6D74-43E5-B2A6-5E74278183EB}" sibTransId="{53C46637-6790-47F0-A434-F4C9E2008A02}"/>
    <dgm:cxn modelId="{EF7EEEE3-6CFB-4D99-AE56-84C8B2DCDFED}" type="presOf" srcId="{33990A55-536A-47F3-8172-9F3C684AF6C1}" destId="{D7AC8E38-0B08-4D4C-B5CB-16DF81916926}" srcOrd="1" destOrd="0" presId="urn:microsoft.com/office/officeart/2005/8/layout/hierarchy5"/>
    <dgm:cxn modelId="{5A74E801-AF06-47E7-902C-FB2673A1EAF0}" type="presOf" srcId="{85C88213-994A-4D5D-9ECB-21B4554FA492}" destId="{25CC795D-D019-4370-826A-8874E943039B}" srcOrd="0" destOrd="0" presId="urn:microsoft.com/office/officeart/2005/8/layout/hierarchy5"/>
    <dgm:cxn modelId="{813C34EC-9074-4777-B462-A495FB6A0C4A}" type="presParOf" srcId="{EC62972D-F4C0-4529-8011-B94286DA9AC7}" destId="{970FDECC-A52C-4E3A-A4BE-17EEF2AA552B}" srcOrd="0" destOrd="0" presId="urn:microsoft.com/office/officeart/2005/8/layout/hierarchy5"/>
    <dgm:cxn modelId="{DCE158C1-D2AE-4DF8-8338-08027F66899E}" type="presParOf" srcId="{970FDECC-A52C-4E3A-A4BE-17EEF2AA552B}" destId="{084F3716-1EA1-4CB9-900E-B9BEE630AFE2}" srcOrd="0" destOrd="0" presId="urn:microsoft.com/office/officeart/2005/8/layout/hierarchy5"/>
    <dgm:cxn modelId="{C6F2BDAF-C800-4763-B12C-3E4E0B0B0B39}" type="presParOf" srcId="{084F3716-1EA1-4CB9-900E-B9BEE630AFE2}" destId="{5D3F3E90-9920-41A1-B9BF-35B5498E9E2C}" srcOrd="0" destOrd="0" presId="urn:microsoft.com/office/officeart/2005/8/layout/hierarchy5"/>
    <dgm:cxn modelId="{EFDEC384-1F48-4A5C-A4AE-949EFDC793EE}" type="presParOf" srcId="{5D3F3E90-9920-41A1-B9BF-35B5498E9E2C}" destId="{B7893F94-87DF-4EFA-B0AF-E1F23F2062B9}" srcOrd="0" destOrd="0" presId="urn:microsoft.com/office/officeart/2005/8/layout/hierarchy5"/>
    <dgm:cxn modelId="{BF6FB31E-AB43-490C-8386-27F1D4AED99F}" type="presParOf" srcId="{5D3F3E90-9920-41A1-B9BF-35B5498E9E2C}" destId="{F9B981C6-C6DD-4A85-A9AF-51576D137D03}" srcOrd="1" destOrd="0" presId="urn:microsoft.com/office/officeart/2005/8/layout/hierarchy5"/>
    <dgm:cxn modelId="{8CCDD2EC-156C-4020-A3B4-2160D6ADBB93}" type="presParOf" srcId="{F9B981C6-C6DD-4A85-A9AF-51576D137D03}" destId="{471CA167-EF47-4A1A-A800-A0DD236A8768}" srcOrd="0" destOrd="0" presId="urn:microsoft.com/office/officeart/2005/8/layout/hierarchy5"/>
    <dgm:cxn modelId="{0868B6C8-5793-4D8E-B9A9-A2396F5AF51F}" type="presParOf" srcId="{471CA167-EF47-4A1A-A800-A0DD236A8768}" destId="{D7AC8E38-0B08-4D4C-B5CB-16DF81916926}" srcOrd="0" destOrd="0" presId="urn:microsoft.com/office/officeart/2005/8/layout/hierarchy5"/>
    <dgm:cxn modelId="{D8DEAA86-9A53-4E30-BFDB-89BB75156BBC}" type="presParOf" srcId="{F9B981C6-C6DD-4A85-A9AF-51576D137D03}" destId="{AD163BE7-757C-45AB-A72B-B49336DBE218}" srcOrd="1" destOrd="0" presId="urn:microsoft.com/office/officeart/2005/8/layout/hierarchy5"/>
    <dgm:cxn modelId="{88EA70A8-AF59-4FFF-8619-D3A62D27B8A8}" type="presParOf" srcId="{AD163BE7-757C-45AB-A72B-B49336DBE218}" destId="{25CC795D-D019-4370-826A-8874E943039B}" srcOrd="0" destOrd="0" presId="urn:microsoft.com/office/officeart/2005/8/layout/hierarchy5"/>
    <dgm:cxn modelId="{BA4DEA8B-0581-4DA4-BD60-655A172C3536}" type="presParOf" srcId="{AD163BE7-757C-45AB-A72B-B49336DBE218}" destId="{DD6423DA-4B3E-4AF3-8C78-454744DBE19C}" srcOrd="1" destOrd="0" presId="urn:microsoft.com/office/officeart/2005/8/layout/hierarchy5"/>
    <dgm:cxn modelId="{DCF28BAB-C13E-4ABF-B80E-E69DAD1C144C}" type="presParOf" srcId="{F9B981C6-C6DD-4A85-A9AF-51576D137D03}" destId="{6C8975F1-D6F2-4CC6-9FA2-AEAEF211ED73}" srcOrd="2" destOrd="0" presId="urn:microsoft.com/office/officeart/2005/8/layout/hierarchy5"/>
    <dgm:cxn modelId="{50F0C466-D8C1-4A1C-8EE9-3036F64DB275}" type="presParOf" srcId="{6C8975F1-D6F2-4CC6-9FA2-AEAEF211ED73}" destId="{675E598E-1C24-4971-89AA-BEDAA7375512}" srcOrd="0" destOrd="0" presId="urn:microsoft.com/office/officeart/2005/8/layout/hierarchy5"/>
    <dgm:cxn modelId="{B8995C5D-4B8C-4254-B6AC-E4BF9872E8C8}" type="presParOf" srcId="{F9B981C6-C6DD-4A85-A9AF-51576D137D03}" destId="{16BCF1E5-7395-4259-8ABA-903E1B17CE44}" srcOrd="3" destOrd="0" presId="urn:microsoft.com/office/officeart/2005/8/layout/hierarchy5"/>
    <dgm:cxn modelId="{D140146E-54CB-4796-8465-4815010F0C9D}" type="presParOf" srcId="{16BCF1E5-7395-4259-8ABA-903E1B17CE44}" destId="{0B9B74FD-8D01-4084-88F4-622045CD5991}" srcOrd="0" destOrd="0" presId="urn:microsoft.com/office/officeart/2005/8/layout/hierarchy5"/>
    <dgm:cxn modelId="{C3731A3A-50AE-44C6-A1F3-AE0D0A73838A}" type="presParOf" srcId="{16BCF1E5-7395-4259-8ABA-903E1B17CE44}" destId="{6D92042A-ECB1-42A9-8B50-A00FCE6E555D}" srcOrd="1" destOrd="0" presId="urn:microsoft.com/office/officeart/2005/8/layout/hierarchy5"/>
    <dgm:cxn modelId="{8798AA17-7F42-4D92-9543-247CFBB599BA}" type="presParOf" srcId="{F9B981C6-C6DD-4A85-A9AF-51576D137D03}" destId="{F176F7BA-8031-479F-AB96-195CCB0544BF}" srcOrd="4" destOrd="0" presId="urn:microsoft.com/office/officeart/2005/8/layout/hierarchy5"/>
    <dgm:cxn modelId="{64D95F09-F0A1-41AA-8EFA-7CAF0244D433}" type="presParOf" srcId="{F176F7BA-8031-479F-AB96-195CCB0544BF}" destId="{BDD50ED7-2427-40E6-87C8-83BD65236BE2}" srcOrd="0" destOrd="0" presId="urn:microsoft.com/office/officeart/2005/8/layout/hierarchy5"/>
    <dgm:cxn modelId="{591E8531-0EDF-4A83-8D15-AC66FA3404A8}" type="presParOf" srcId="{F9B981C6-C6DD-4A85-A9AF-51576D137D03}" destId="{EC59D175-6CCD-4334-8827-AE7F4768896B}" srcOrd="5" destOrd="0" presId="urn:microsoft.com/office/officeart/2005/8/layout/hierarchy5"/>
    <dgm:cxn modelId="{C0516279-DC52-43DE-BB86-CF7A0070971C}" type="presParOf" srcId="{EC59D175-6CCD-4334-8827-AE7F4768896B}" destId="{055B1139-7997-4BF6-B6AB-544DEBE45227}" srcOrd="0" destOrd="0" presId="urn:microsoft.com/office/officeart/2005/8/layout/hierarchy5"/>
    <dgm:cxn modelId="{E08B8527-E7B2-4895-84D0-DAFE16038969}" type="presParOf" srcId="{EC59D175-6CCD-4334-8827-AE7F4768896B}" destId="{23FF62E1-B4F6-4E00-93CC-EF3951A486EE}" srcOrd="1" destOrd="0" presId="urn:microsoft.com/office/officeart/2005/8/layout/hierarchy5"/>
    <dgm:cxn modelId="{17048C9F-6A7C-4919-9C44-0164DC1CCE5E}" type="presParOf" srcId="{F9B981C6-C6DD-4A85-A9AF-51576D137D03}" destId="{6D489D86-4CCF-4894-B2DC-2A2EE74B12E5}" srcOrd="6" destOrd="0" presId="urn:microsoft.com/office/officeart/2005/8/layout/hierarchy5"/>
    <dgm:cxn modelId="{91C8DF9E-9ECD-4BC6-A57F-C2B69832EA1A}" type="presParOf" srcId="{6D489D86-4CCF-4894-B2DC-2A2EE74B12E5}" destId="{4F970896-160C-48A1-90A6-0596FC3973AC}" srcOrd="0" destOrd="0" presId="urn:microsoft.com/office/officeart/2005/8/layout/hierarchy5"/>
    <dgm:cxn modelId="{D21EBECE-F3E3-46AC-996F-11EE77074868}" type="presParOf" srcId="{F9B981C6-C6DD-4A85-A9AF-51576D137D03}" destId="{63FC1231-AB62-40A9-BFEB-4E62105A5119}" srcOrd="7" destOrd="0" presId="urn:microsoft.com/office/officeart/2005/8/layout/hierarchy5"/>
    <dgm:cxn modelId="{7CC8285B-6278-409A-9C9C-FF64BB2E90C3}" type="presParOf" srcId="{63FC1231-AB62-40A9-BFEB-4E62105A5119}" destId="{0422C72A-6718-4CCB-9923-2D32134A0527}" srcOrd="0" destOrd="0" presId="urn:microsoft.com/office/officeart/2005/8/layout/hierarchy5"/>
    <dgm:cxn modelId="{461B0DA7-3226-4307-B0A8-DA5D54A6941D}" type="presParOf" srcId="{63FC1231-AB62-40A9-BFEB-4E62105A5119}" destId="{3D38B429-61A0-417C-8FD7-2E341A3B4605}" srcOrd="1" destOrd="0" presId="urn:microsoft.com/office/officeart/2005/8/layout/hierarchy5"/>
    <dgm:cxn modelId="{23D0CE25-85E5-4A06-95ED-349B5117C044}" type="presParOf" srcId="{F9B981C6-C6DD-4A85-A9AF-51576D137D03}" destId="{F2AC0883-FCF8-411B-8C30-9ED4FAA1BCC0}" srcOrd="8" destOrd="0" presId="urn:microsoft.com/office/officeart/2005/8/layout/hierarchy5"/>
    <dgm:cxn modelId="{B0C80AD4-465F-481F-B78F-EE705B663877}" type="presParOf" srcId="{F2AC0883-FCF8-411B-8C30-9ED4FAA1BCC0}" destId="{E44D4E13-CC38-45E0-8C89-B4C552B37B07}" srcOrd="0" destOrd="0" presId="urn:microsoft.com/office/officeart/2005/8/layout/hierarchy5"/>
    <dgm:cxn modelId="{2F6F196D-152C-4717-BB6B-F21617F5180D}" type="presParOf" srcId="{F9B981C6-C6DD-4A85-A9AF-51576D137D03}" destId="{6D0327FA-653A-4ADA-8BAC-CCE66E8BC7EA}" srcOrd="9" destOrd="0" presId="urn:microsoft.com/office/officeart/2005/8/layout/hierarchy5"/>
    <dgm:cxn modelId="{7EC549A0-A2CE-4EF2-9937-BE8217B00586}" type="presParOf" srcId="{6D0327FA-653A-4ADA-8BAC-CCE66E8BC7EA}" destId="{837D71F8-A45D-4D81-BAA8-8D62141EB1E6}" srcOrd="0" destOrd="0" presId="urn:microsoft.com/office/officeart/2005/8/layout/hierarchy5"/>
    <dgm:cxn modelId="{5EEBA727-CA57-47DD-8C73-0AB02567452E}" type="presParOf" srcId="{6D0327FA-653A-4ADA-8BAC-CCE66E8BC7EA}" destId="{CC1397E5-DE46-44E4-BA81-E6B096D1DE6E}" srcOrd="1" destOrd="0" presId="urn:microsoft.com/office/officeart/2005/8/layout/hierarchy5"/>
    <dgm:cxn modelId="{14CBB50F-0AD0-46D6-9C59-FFC3DE30655D}" type="presParOf" srcId="{EC62972D-F4C0-4529-8011-B94286DA9AC7}" destId="{8CDFC9E7-E8B4-421C-96E0-A0E49A3B30FC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893F94-87DF-4EFA-B0AF-E1F23F2062B9}">
      <dsp:nvSpPr>
        <dsp:cNvPr id="0" name=""/>
        <dsp:cNvSpPr/>
      </dsp:nvSpPr>
      <dsp:spPr>
        <a:xfrm>
          <a:off x="0" y="1106294"/>
          <a:ext cx="2900994" cy="185283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ru-RU" sz="20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+mn-lt"/>
              <a:cs typeface="Arial" pitchFamily="34" charset="0"/>
            </a:rPr>
            <a:t>Всего: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ru-RU" sz="3200" b="1" i="1" u="none" strike="noStrike" kern="1200" cap="none" normalizeH="0" baseline="0" dirty="0" smtClean="0">
              <a:ln/>
              <a:solidFill>
                <a:srgbClr val="C00000"/>
              </a:solidFill>
              <a:effectLst/>
              <a:latin typeface="+mn-lt"/>
              <a:cs typeface="Arial" pitchFamily="34" charset="0"/>
            </a:rPr>
            <a:t>12 544,2</a:t>
          </a:r>
          <a:endParaRPr kumimoji="0" lang="ru-RU" sz="3200" b="1" i="1" u="none" strike="noStrike" kern="1200" cap="none" normalizeH="0" baseline="0" dirty="0" smtClean="0">
            <a:ln/>
            <a:solidFill>
              <a:srgbClr val="C00000"/>
            </a:solidFill>
            <a:effectLst/>
            <a:latin typeface="+mn-lt"/>
            <a:cs typeface="Arial" pitchFamily="34" charset="0"/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ru-RU" sz="2000" b="1" i="1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+mn-lt"/>
              <a:cs typeface="Arial" pitchFamily="34" charset="0"/>
            </a:rPr>
            <a:t>тыс. рублей</a:t>
          </a:r>
          <a:endParaRPr lang="ru-RU" sz="2000" kern="1200" dirty="0">
            <a:solidFill>
              <a:srgbClr val="002060"/>
            </a:solidFill>
            <a:latin typeface="+mn-lt"/>
          </a:endParaRPr>
        </a:p>
      </dsp:txBody>
      <dsp:txXfrm>
        <a:off x="54268" y="1160562"/>
        <a:ext cx="2792458" cy="1744294"/>
      </dsp:txXfrm>
    </dsp:sp>
    <dsp:sp modelId="{471CA167-EF47-4A1A-A800-A0DD236A8768}">
      <dsp:nvSpPr>
        <dsp:cNvPr id="0" name=""/>
        <dsp:cNvSpPr/>
      </dsp:nvSpPr>
      <dsp:spPr>
        <a:xfrm rot="17818702">
          <a:off x="2497006" y="1358381"/>
          <a:ext cx="1478872" cy="30717"/>
        </a:xfrm>
        <a:custGeom>
          <a:avLst/>
          <a:gdLst/>
          <a:ahLst/>
          <a:cxnLst/>
          <a:rect l="0" t="0" r="0" b="0"/>
          <a:pathLst>
            <a:path>
              <a:moveTo>
                <a:pt x="0" y="15358"/>
              </a:moveTo>
              <a:lnTo>
                <a:pt x="1478872" y="1535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199471" y="1336768"/>
        <a:ext cx="73943" cy="73943"/>
      </dsp:txXfrm>
    </dsp:sp>
    <dsp:sp modelId="{25CC795D-D019-4370-826A-8874E943039B}">
      <dsp:nvSpPr>
        <dsp:cNvPr id="0" name=""/>
        <dsp:cNvSpPr/>
      </dsp:nvSpPr>
      <dsp:spPr>
        <a:xfrm>
          <a:off x="3571891" y="341750"/>
          <a:ext cx="4297345" cy="74604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Финансы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(7 100,2 тыс</a:t>
          </a: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. </a:t>
          </a: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рублей)</a:t>
          </a:r>
          <a:endParaRPr lang="ru-RU" sz="1600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3593742" y="363601"/>
        <a:ext cx="4253643" cy="702339"/>
      </dsp:txXfrm>
    </dsp:sp>
    <dsp:sp modelId="{6C8975F1-D6F2-4CC6-9FA2-AEAEF211ED73}">
      <dsp:nvSpPr>
        <dsp:cNvPr id="0" name=""/>
        <dsp:cNvSpPr/>
      </dsp:nvSpPr>
      <dsp:spPr>
        <a:xfrm rot="4225019">
          <a:off x="2101519" y="3150322"/>
          <a:ext cx="2405058" cy="30717"/>
        </a:xfrm>
        <a:custGeom>
          <a:avLst/>
          <a:gdLst/>
          <a:ahLst/>
          <a:cxnLst/>
          <a:rect l="0" t="0" r="0" b="0"/>
          <a:pathLst>
            <a:path>
              <a:moveTo>
                <a:pt x="0" y="15358"/>
              </a:moveTo>
              <a:lnTo>
                <a:pt x="2405058" y="1535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3243922" y="3105554"/>
        <a:ext cx="120252" cy="120252"/>
      </dsp:txXfrm>
    </dsp:sp>
    <dsp:sp modelId="{0B9B74FD-8D01-4084-88F4-622045CD5991}">
      <dsp:nvSpPr>
        <dsp:cNvPr id="0" name=""/>
        <dsp:cNvSpPr/>
      </dsp:nvSpPr>
      <dsp:spPr>
        <a:xfrm>
          <a:off x="3707103" y="3896616"/>
          <a:ext cx="4162133" cy="80407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Образование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solidFill>
                <a:srgbClr val="002060"/>
              </a:solidFill>
            </a:rPr>
            <a:t> </a:t>
          </a:r>
          <a:r>
            <a:rPr lang="ru-RU" sz="1600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(16,5 </a:t>
          </a:r>
          <a:r>
            <a:rPr lang="ru-RU" sz="1600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тыс. </a:t>
          </a:r>
          <a:r>
            <a:rPr lang="ru-RU" sz="1600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рублей)</a:t>
          </a:r>
          <a:endParaRPr lang="ru-RU" sz="1600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30653" y="3920166"/>
        <a:ext cx="4115033" cy="756971"/>
      </dsp:txXfrm>
    </dsp:sp>
    <dsp:sp modelId="{F176F7BA-8031-479F-AB96-195CCB0544BF}">
      <dsp:nvSpPr>
        <dsp:cNvPr id="0" name=""/>
        <dsp:cNvSpPr/>
      </dsp:nvSpPr>
      <dsp:spPr>
        <a:xfrm rot="19816181">
          <a:off x="2851546" y="1831055"/>
          <a:ext cx="751314" cy="30717"/>
        </a:xfrm>
        <a:custGeom>
          <a:avLst/>
          <a:gdLst/>
          <a:ahLst/>
          <a:cxnLst/>
          <a:rect l="0" t="0" r="0" b="0"/>
          <a:pathLst>
            <a:path>
              <a:moveTo>
                <a:pt x="0" y="15358"/>
              </a:moveTo>
              <a:lnTo>
                <a:pt x="751314" y="1535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208421" y="1827631"/>
        <a:ext cx="37565" cy="37565"/>
      </dsp:txXfrm>
    </dsp:sp>
    <dsp:sp modelId="{055B1139-7997-4BF6-B6AB-544DEBE45227}">
      <dsp:nvSpPr>
        <dsp:cNvPr id="0" name=""/>
        <dsp:cNvSpPr/>
      </dsp:nvSpPr>
      <dsp:spPr>
        <a:xfrm>
          <a:off x="3553413" y="1250070"/>
          <a:ext cx="4315823" cy="82009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Развитие культуры</a:t>
          </a:r>
          <a:endParaRPr kumimoji="0" lang="ru-RU" sz="1600" b="0" i="0" u="none" strike="noStrike" kern="1200" cap="none" normalizeH="0" baseline="0" dirty="0" smtClean="0">
            <a:ln>
              <a:noFill/>
            </a:ln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pitchFamily="34" charset="0"/>
          </a:endParaRP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(4 </a:t>
          </a: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857,5 </a:t>
          </a: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тыс. </a:t>
          </a: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рублей)</a:t>
          </a:r>
          <a:endParaRPr lang="ru-RU" sz="1600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3577433" y="1274090"/>
        <a:ext cx="4267783" cy="772057"/>
      </dsp:txXfrm>
    </dsp:sp>
    <dsp:sp modelId="{6D489D86-4CCF-4894-B2DC-2A2EE74B12E5}">
      <dsp:nvSpPr>
        <dsp:cNvPr id="0" name=""/>
        <dsp:cNvSpPr/>
      </dsp:nvSpPr>
      <dsp:spPr>
        <a:xfrm rot="2307399">
          <a:off x="2803526" y="2296797"/>
          <a:ext cx="898655" cy="30717"/>
        </a:xfrm>
        <a:custGeom>
          <a:avLst/>
          <a:gdLst/>
          <a:ahLst/>
          <a:cxnLst/>
          <a:rect l="0" t="0" r="0" b="0"/>
          <a:pathLst>
            <a:path>
              <a:moveTo>
                <a:pt x="0" y="15358"/>
              </a:moveTo>
              <a:lnTo>
                <a:pt x="898655" y="1535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230387" y="2289690"/>
        <a:ext cx="44932" cy="44932"/>
      </dsp:txXfrm>
    </dsp:sp>
    <dsp:sp modelId="{0422C72A-6718-4CCB-9923-2D32134A0527}">
      <dsp:nvSpPr>
        <dsp:cNvPr id="0" name=""/>
        <dsp:cNvSpPr/>
      </dsp:nvSpPr>
      <dsp:spPr>
        <a:xfrm>
          <a:off x="3604713" y="2177567"/>
          <a:ext cx="4264523" cy="82807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Жилищно-коммунальное хозяйство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(</a:t>
          </a:r>
          <a:r>
            <a:rPr lang="ru-RU" sz="1600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239,5 </a:t>
          </a: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тыс. </a:t>
          </a: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рублей)</a:t>
          </a:r>
          <a:endParaRPr lang="ru-RU" sz="1600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3628966" y="2201820"/>
        <a:ext cx="4216017" cy="779567"/>
      </dsp:txXfrm>
    </dsp:sp>
    <dsp:sp modelId="{F2AC0883-FCF8-411B-8C30-9ED4FAA1BCC0}">
      <dsp:nvSpPr>
        <dsp:cNvPr id="0" name=""/>
        <dsp:cNvSpPr/>
      </dsp:nvSpPr>
      <dsp:spPr>
        <a:xfrm rot="3729355">
          <a:off x="2478286" y="2718692"/>
          <a:ext cx="1586347" cy="30717"/>
        </a:xfrm>
        <a:custGeom>
          <a:avLst/>
          <a:gdLst/>
          <a:ahLst/>
          <a:cxnLst/>
          <a:rect l="0" t="0" r="0" b="0"/>
          <a:pathLst>
            <a:path>
              <a:moveTo>
                <a:pt x="0" y="15358"/>
              </a:moveTo>
              <a:lnTo>
                <a:pt x="1586347" y="1535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231801" y="2694392"/>
        <a:ext cx="79317" cy="79317"/>
      </dsp:txXfrm>
    </dsp:sp>
    <dsp:sp modelId="{837D71F8-A45D-4D81-BAA8-8D62141EB1E6}">
      <dsp:nvSpPr>
        <dsp:cNvPr id="0" name=""/>
        <dsp:cNvSpPr/>
      </dsp:nvSpPr>
      <dsp:spPr>
        <a:xfrm>
          <a:off x="3641925" y="3099749"/>
          <a:ext cx="4227311" cy="67128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Социальная политика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(330,5 тыс. рублей)   </a:t>
          </a:r>
          <a:endParaRPr lang="ru-RU" sz="1600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61586" y="3119410"/>
        <a:ext cx="4187989" cy="6319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5" t="11141" r="19116" b="11032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291547"/>
            <a:ext cx="7839635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1478" y="995082"/>
            <a:ext cx="5401043" cy="4814047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Бюджет для граждан</a:t>
            </a:r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Che" pitchFamily="49" charset="-127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Che" pitchFamily="49" charset="-127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Che" pitchFamily="49" charset="-127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Che" pitchFamily="49" charset="-127"/>
                <a:cs typeface="Times New Roman" pitchFamily="18" charset="0"/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Исполнение бюджета Треневского сельского поселения Миллеровского района  </a:t>
            </a:r>
            <a:b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за 2024 год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66327" y="462801"/>
            <a:ext cx="5791200" cy="216024"/>
          </a:xfrm>
        </p:spPr>
        <p:txBody>
          <a:bodyPr/>
          <a:lstStyle/>
          <a:p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Треневское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сельское поселение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412" y="429569"/>
            <a:ext cx="8450588" cy="977899"/>
          </a:xfrm>
        </p:spPr>
        <p:txBody>
          <a:bodyPr>
            <a:noAutofit/>
          </a:bodyPr>
          <a:lstStyle/>
          <a:p>
            <a:pPr algn="ctr"/>
            <a:r>
              <a:rPr lang="ru-RU" sz="2800" spc="-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Структура муниципальных программ Т</a:t>
            </a:r>
            <a:r>
              <a:rPr lang="ru-RU" sz="2800" spc="-9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реневского сельского поселения Миллеровского </a:t>
            </a:r>
            <a:r>
              <a:rPr lang="ru-RU" sz="2800" spc="-9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района </a:t>
            </a:r>
            <a:r>
              <a:rPr lang="ru-RU" sz="2800" spc="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 за </a:t>
            </a:r>
            <a:r>
              <a:rPr lang="ru-RU" sz="2800" spc="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2024 </a:t>
            </a:r>
            <a:r>
              <a:rPr lang="ru-RU" sz="2800" spc="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год</a:t>
            </a:r>
            <a:endParaRPr lang="ru-RU" sz="2800" dirty="0">
              <a:latin typeface="+mn-lt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9175430"/>
              </p:ext>
            </p:extLst>
          </p:nvPr>
        </p:nvGraphicFramePr>
        <p:xfrm>
          <a:off x="646113" y="1465263"/>
          <a:ext cx="7869237" cy="4711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412317"/>
            <a:ext cx="7839635" cy="977899"/>
          </a:xfrm>
        </p:spPr>
        <p:txBody>
          <a:bodyPr>
            <a:noAutofit/>
          </a:bodyPr>
          <a:lstStyle/>
          <a:p>
            <a:pPr algn="ctr"/>
            <a:r>
              <a:rPr lang="ru-RU" sz="2800" spc="-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Структура безвозмездных поступлений бюджета Т</a:t>
            </a:r>
            <a:r>
              <a:rPr lang="ru-RU" sz="2800" spc="-9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реневского сельского поселения Миллеровского </a:t>
            </a:r>
            <a:r>
              <a:rPr lang="ru-RU" sz="2800" spc="-9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района </a:t>
            </a:r>
            <a:r>
              <a:rPr lang="ru-RU" sz="2800" spc="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 в </a:t>
            </a:r>
            <a:r>
              <a:rPr lang="ru-RU" sz="2800" spc="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2024 </a:t>
            </a:r>
            <a:r>
              <a:rPr lang="ru-RU" sz="2800" spc="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году</a:t>
            </a:r>
            <a:endParaRPr lang="ru-RU" sz="2800" dirty="0">
              <a:latin typeface="+mn-lt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0118326"/>
              </p:ext>
            </p:extLst>
          </p:nvPr>
        </p:nvGraphicFramePr>
        <p:xfrm>
          <a:off x="673545" y="1465263"/>
          <a:ext cx="7869237" cy="471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66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7518" y="434982"/>
            <a:ext cx="7839635" cy="142967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+mn-lt"/>
              </a:rPr>
              <a:t>   </a:t>
            </a:r>
            <a:r>
              <a:rPr lang="ru-RU" sz="3100" b="1" dirty="0" smtClean="0">
                <a:solidFill>
                  <a:srgbClr val="173A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Исполнение бюджета Треневского сельского поселения Миллеровского района в 2024 году осуществлялось на основании нормативных документов</a:t>
            </a:r>
            <a:endParaRPr lang="ru-RU" b="1" dirty="0">
              <a:solidFill>
                <a:srgbClr val="173A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893379" y="2441893"/>
            <a:ext cx="7026299" cy="1466850"/>
            <a:chOff x="1159" y="1415"/>
            <a:chExt cx="3238" cy="924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1245" y="1415"/>
              <a:ext cx="3152" cy="92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gray">
            <a:xfrm>
              <a:off x="1439" y="1557"/>
              <a:ext cx="2936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Послания Президента Российской Федерации </a:t>
              </a:r>
              <a:r>
                <a:rPr lang="ru-R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Федеральному собранию</a:t>
              </a:r>
              <a:r>
                <a:rPr lang="ru-R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определяющего приоритеты бюджетной политики</a:t>
              </a:r>
            </a:p>
          </p:txBody>
        </p:sp>
        <p:sp>
          <p:nvSpPr>
            <p:cNvPr id="9" name="Text Box 61"/>
            <p:cNvSpPr txBox="1">
              <a:spLocks noChangeArrowheads="1"/>
            </p:cNvSpPr>
            <p:nvPr/>
          </p:nvSpPr>
          <p:spPr bwMode="gray">
            <a:xfrm>
              <a:off x="1159" y="1594"/>
              <a:ext cx="9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Group 93"/>
          <p:cNvGrpSpPr>
            <a:grpSpLocks/>
          </p:cNvGrpSpPr>
          <p:nvPr/>
        </p:nvGrpSpPr>
        <p:grpSpPr bwMode="auto">
          <a:xfrm>
            <a:off x="1108205" y="4212989"/>
            <a:ext cx="6861782" cy="1570039"/>
            <a:chOff x="1332" y="2064"/>
            <a:chExt cx="3191" cy="989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gray">
            <a:xfrm>
              <a:off x="1332" y="2064"/>
              <a:ext cx="3191" cy="989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gray">
            <a:xfrm>
              <a:off x="1536" y="2238"/>
              <a:ext cx="2813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Основных направлений бюджетной и налоговой политики Треневского сельского поселения на 2024 год и на плановый период 2025 и 2027 годов</a:t>
              </a:r>
              <a:endPara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8195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390159"/>
            <a:ext cx="7839635" cy="97789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Основные характеристики бюджета Треневского сельского поселения Миллеровского района за 2024 год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72359" y="1876095"/>
            <a:ext cx="1723696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12 586,8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90592" y="1876095"/>
            <a:ext cx="1876097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12 755,4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36884" y="3142593"/>
            <a:ext cx="2049516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Дефицит (профицит)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168,5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72" y="3920359"/>
            <a:ext cx="2559269" cy="2558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7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911" y="299826"/>
            <a:ext cx="8350624" cy="977899"/>
          </a:xfrm>
        </p:spPr>
        <p:txBody>
          <a:bodyPr>
            <a:normAutofit/>
          </a:bodyPr>
          <a:lstStyle/>
          <a:p>
            <a:pPr algn="ctr"/>
            <a:r>
              <a:rPr lang="ru-RU" sz="2000" b="1" spc="2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Исполнение</a:t>
            </a:r>
            <a:r>
              <a:rPr lang="ru-RU" sz="2000" b="1" spc="6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 </a:t>
            </a:r>
            <a:r>
              <a:rPr lang="ru-RU" sz="2000" b="1" spc="2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доходов</a:t>
            </a:r>
            <a:r>
              <a:rPr lang="ru-RU" sz="2000" b="1" spc="4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 </a:t>
            </a:r>
            <a:r>
              <a:rPr lang="ru-RU" sz="2000" b="1" spc="2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бюджета</a:t>
            </a:r>
            <a:r>
              <a:rPr lang="ru-RU" sz="2000" b="1" spc="-3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 Треневского сельского поселения </a:t>
            </a:r>
            <a:br>
              <a:rPr lang="ru-RU" sz="2000" b="1" spc="-3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</a:br>
            <a:r>
              <a:rPr lang="ru-RU" sz="2000" b="1" spc="8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Миллеровского </a:t>
            </a:r>
            <a:r>
              <a:rPr lang="ru-RU" sz="2000" b="1" spc="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района</a:t>
            </a:r>
            <a:r>
              <a:rPr lang="ru-RU" sz="2000" b="1" spc="-16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 </a:t>
            </a:r>
            <a:r>
              <a:rPr lang="ru-RU" sz="2000" b="1" spc="2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за</a:t>
            </a:r>
            <a:r>
              <a:rPr lang="ru-RU" sz="2000" b="1" spc="-1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 </a:t>
            </a:r>
            <a:r>
              <a:rPr lang="ru-RU" sz="2000" b="1" spc="6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2024</a:t>
            </a:r>
            <a:r>
              <a:rPr lang="ru-RU" sz="2000" b="1" spc="-14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 </a:t>
            </a:r>
            <a:r>
              <a:rPr lang="ru-RU" sz="2000" b="1" spc="7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год (тыс. руб.)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/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</a:br>
            <a:endParaRPr lang="ru-RU" sz="2000" dirty="0"/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auto">
          <a:xfrm>
            <a:off x="695429" y="2968412"/>
            <a:ext cx="1500187" cy="368729"/>
          </a:xfrm>
          <a:prstGeom prst="downArrow">
            <a:avLst>
              <a:gd name="adj1" fmla="val 48796"/>
              <a:gd name="adj2" fmla="val 37366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5069796" y="3025992"/>
            <a:ext cx="1500188" cy="311150"/>
          </a:xfrm>
          <a:prstGeom prst="downArrow">
            <a:avLst>
              <a:gd name="adj1" fmla="val 48796"/>
              <a:gd name="adj2" fmla="val 37366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2937668" y="3014880"/>
            <a:ext cx="1500188" cy="322262"/>
          </a:xfrm>
          <a:prstGeom prst="downArrow">
            <a:avLst>
              <a:gd name="adj1" fmla="val 48796"/>
              <a:gd name="adj2" fmla="val 37366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4947296" y="3437286"/>
            <a:ext cx="1863725" cy="850935"/>
          </a:xfrm>
          <a:prstGeom prst="flowChartAlternateProcess">
            <a:avLst/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Дотации бюджетам сельских поселений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7 303,2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2803525" y="3418927"/>
            <a:ext cx="1863725" cy="774395"/>
          </a:xfrm>
          <a:prstGeom prst="flowChartAlternateProcess">
            <a:avLst/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Доходы от использования имущества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225,4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4994811" y="4516568"/>
            <a:ext cx="1863725" cy="612775"/>
          </a:xfrm>
          <a:prstGeom prst="flowChartAlternateProcess">
            <a:avLst/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Субвенции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426,4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4994812" y="5288664"/>
            <a:ext cx="1863725" cy="780033"/>
          </a:xfrm>
          <a:prstGeom prst="flowChartAlternateProcess">
            <a:avLst/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Иные межбюджетные трансферты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76,3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87432" y="1938403"/>
            <a:ext cx="375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+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0" y="1880682"/>
            <a:ext cx="375296" cy="377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+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712859" y="1880683"/>
            <a:ext cx="375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=</a:t>
            </a:r>
            <a:endParaRPr lang="ru-RU" dirty="0"/>
          </a:p>
        </p:txBody>
      </p:sp>
      <p:sp>
        <p:nvSpPr>
          <p:cNvPr id="16" name="AutoShape 26"/>
          <p:cNvSpPr>
            <a:spLocks noChangeArrowheads="1"/>
          </p:cNvSpPr>
          <p:nvPr/>
        </p:nvSpPr>
        <p:spPr bwMode="auto">
          <a:xfrm>
            <a:off x="542718" y="1228736"/>
            <a:ext cx="1768475" cy="1673225"/>
          </a:xfrm>
          <a:prstGeom prst="flowChartConnector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Налоговые доходы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Times New Roman" pitchFamily="18" charset="0"/>
                <a:cs typeface="Arial" pitchFamily="34" charset="0"/>
              </a:rPr>
              <a:t>4 835,1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AutoShape 27"/>
          <p:cNvSpPr>
            <a:spLocks noChangeArrowheads="1"/>
          </p:cNvSpPr>
          <p:nvPr/>
        </p:nvSpPr>
        <p:spPr bwMode="auto">
          <a:xfrm>
            <a:off x="2803525" y="1277725"/>
            <a:ext cx="1768475" cy="1690688"/>
          </a:xfrm>
          <a:prstGeom prst="flowChartConnector">
            <a:avLst/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Неналоговые доходы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227,4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utoShape 28"/>
          <p:cNvSpPr>
            <a:spLocks noChangeArrowheads="1"/>
          </p:cNvSpPr>
          <p:nvPr/>
        </p:nvSpPr>
        <p:spPr bwMode="auto">
          <a:xfrm>
            <a:off x="4926922" y="1228736"/>
            <a:ext cx="1785937" cy="1720850"/>
          </a:xfrm>
          <a:prstGeom prst="flowChartConnector">
            <a:avLst/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Безвозмездные поступления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7 524,3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AutoShape 29"/>
          <p:cNvSpPr>
            <a:spLocks noChangeArrowheads="1"/>
          </p:cNvSpPr>
          <p:nvPr/>
        </p:nvSpPr>
        <p:spPr bwMode="auto">
          <a:xfrm>
            <a:off x="7088155" y="1240222"/>
            <a:ext cx="1910100" cy="1728191"/>
          </a:xfrm>
          <a:prstGeom prst="flowChartConnector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Доходы бюджета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12 586,8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542718" y="3429000"/>
            <a:ext cx="1863725" cy="583872"/>
          </a:xfrm>
          <a:prstGeom prst="flowChartAlternateProcess">
            <a:avLst/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Налог на доходы физических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940,9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AutoShape 8"/>
          <p:cNvSpPr>
            <a:spLocks noChangeArrowheads="1"/>
          </p:cNvSpPr>
          <p:nvPr/>
        </p:nvSpPr>
        <p:spPr bwMode="auto">
          <a:xfrm>
            <a:off x="513658" y="4193321"/>
            <a:ext cx="1863725" cy="731189"/>
          </a:xfrm>
          <a:prstGeom prst="flowChartAlternateProcess">
            <a:avLst/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Налоги на совокупный доход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610,0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AutoShape 1"/>
          <p:cNvSpPr>
            <a:spLocks noChangeArrowheads="1"/>
          </p:cNvSpPr>
          <p:nvPr/>
        </p:nvSpPr>
        <p:spPr bwMode="auto">
          <a:xfrm>
            <a:off x="513657" y="5091768"/>
            <a:ext cx="1863725" cy="612775"/>
          </a:xfrm>
          <a:prstGeom prst="flowChartAlternateProcess">
            <a:avLst/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Налоги на имущество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3 278,4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AutoShape 2"/>
          <p:cNvSpPr>
            <a:spLocks noChangeArrowheads="1"/>
          </p:cNvSpPr>
          <p:nvPr/>
        </p:nvSpPr>
        <p:spPr bwMode="auto">
          <a:xfrm>
            <a:off x="513656" y="5903948"/>
            <a:ext cx="1863725" cy="612775"/>
          </a:xfrm>
          <a:prstGeom prst="flowChartAlternateProcess">
            <a:avLst/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Государственная пошлина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5,8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AutoShape 10"/>
          <p:cNvSpPr>
            <a:spLocks noChangeArrowheads="1"/>
          </p:cNvSpPr>
          <p:nvPr/>
        </p:nvSpPr>
        <p:spPr bwMode="auto">
          <a:xfrm>
            <a:off x="2828421" y="4668966"/>
            <a:ext cx="1863725" cy="806923"/>
          </a:xfrm>
          <a:prstGeom prst="flowChartAlternateProcess">
            <a:avLst/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cs typeface="Arial" pitchFamily="34" charset="0"/>
              </a:rPr>
              <a:t>Штрафы, санкции, возмещение </a:t>
            </a:r>
            <a:r>
              <a:rPr lang="ru-RU" sz="1400" dirty="0" smtClean="0">
                <a:cs typeface="Arial" pitchFamily="34" charset="0"/>
              </a:rPr>
              <a:t>ущерба </a:t>
            </a:r>
            <a:r>
              <a:rPr lang="ru-RU" sz="1400" b="1" dirty="0" smtClean="0">
                <a:cs typeface="Arial" pitchFamily="34" charset="0"/>
              </a:rPr>
              <a:t>2,0</a:t>
            </a:r>
            <a:endParaRPr lang="ru-RU" sz="1400" b="1" dirty="0"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507" y="3477247"/>
            <a:ext cx="2129062" cy="2591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2478" y="91850"/>
            <a:ext cx="8018929" cy="12414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доходов бюджета Треневского сельского поселения Миллеровского района 2023-2024 гг.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7683078"/>
              </p:ext>
            </p:extLst>
          </p:nvPr>
        </p:nvGraphicFramePr>
        <p:xfrm>
          <a:off x="931863" y="1612900"/>
          <a:ext cx="7583487" cy="4564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одзаголовок 2"/>
          <p:cNvSpPr>
            <a:spLocks noGrp="1"/>
          </p:cNvSpPr>
          <p:nvPr>
            <p:ph type="title"/>
          </p:nvPr>
        </p:nvSpPr>
        <p:spPr>
          <a:xfrm>
            <a:off x="673589" y="211444"/>
            <a:ext cx="8265458" cy="12909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spc="-7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/>
            </a:r>
            <a:br>
              <a:rPr lang="ru-RU" sz="3100" spc="-7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</a:br>
            <a:r>
              <a:rPr lang="ru-RU" sz="2700" b="1" spc="-7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Структура </a:t>
            </a:r>
            <a:r>
              <a:rPr lang="ru-RU" sz="2700" b="1" spc="-9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налоговых </a:t>
            </a:r>
            <a:r>
              <a:rPr lang="ru-RU" sz="2700" b="1" spc="9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и </a:t>
            </a:r>
            <a:r>
              <a:rPr lang="ru-RU" sz="2700" b="1" spc="-9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неналоговых </a:t>
            </a:r>
            <a:r>
              <a:rPr lang="ru-RU" sz="2700" b="1" spc="-8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доходов </a:t>
            </a:r>
            <a:r>
              <a:rPr lang="ru-RU" sz="2700" b="1" spc="-11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бюджета Треневского сельского поселения </a:t>
            </a:r>
            <a:r>
              <a:rPr lang="ru-RU" sz="2700" b="1" spc="-9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Миллеровского</a:t>
            </a:r>
            <a:r>
              <a:rPr lang="ru-RU" sz="2700" b="1" spc="15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 </a:t>
            </a:r>
            <a:r>
              <a:rPr lang="ru-RU" sz="2700" b="1" spc="-8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района</a:t>
            </a:r>
            <a:r>
              <a:rPr lang="ru-RU" sz="2700" b="1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 </a:t>
            </a:r>
            <a:br>
              <a:rPr lang="ru-RU" sz="2700" b="1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</a:br>
            <a:r>
              <a:rPr lang="ru-RU" sz="2700" b="1" spc="8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за</a:t>
            </a:r>
            <a:r>
              <a:rPr lang="ru-RU" sz="2700" b="1" spc="-19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 </a:t>
            </a:r>
            <a:r>
              <a:rPr lang="ru-RU" sz="2700" b="1" spc="-8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2024</a:t>
            </a:r>
            <a:r>
              <a:rPr lang="ru-RU" sz="2700" b="1" spc="-9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 </a:t>
            </a:r>
            <a:r>
              <a:rPr lang="ru-RU" sz="2700" b="1" spc="2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год</a:t>
            </a:r>
            <a:endParaRPr lang="ru-RU" sz="27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/>
            </a:endParaRPr>
          </a:p>
          <a:p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8363491"/>
              </p:ext>
            </p:extLst>
          </p:nvPr>
        </p:nvGraphicFramePr>
        <p:xfrm>
          <a:off x="637381" y="1433732"/>
          <a:ext cx="7869237" cy="471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291547"/>
            <a:ext cx="7803607" cy="120082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Структура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расходов бюджета Треневского сельского поселения Миллеровского района в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2024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году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7757296"/>
              </p:ext>
            </p:extLst>
          </p:nvPr>
        </p:nvGraphicFramePr>
        <p:xfrm>
          <a:off x="646113" y="1465263"/>
          <a:ext cx="7869237" cy="471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Формирование и исполнение бюджета на основе муниципальных программ Треневского сельского поселения Миллеровского района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78373" y="1672763"/>
            <a:ext cx="4720171" cy="2243629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just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       </a:t>
            </a:r>
            <a:r>
              <a:rPr lang="ru-RU" sz="1800" dirty="0" smtClean="0">
                <a:solidFill>
                  <a:srgbClr val="7030A0"/>
                </a:solidFill>
              </a:rPr>
              <a:t>Бюджет Треневского сельского поселения Миллеровского района </a:t>
            </a:r>
            <a:r>
              <a:rPr lang="ru-RU" sz="1800" dirty="0" smtClean="0">
                <a:solidFill>
                  <a:srgbClr val="7030A0"/>
                </a:solidFill>
              </a:rPr>
              <a:t>2024 </a:t>
            </a:r>
            <a:r>
              <a:rPr lang="ru-RU" sz="1800" dirty="0" smtClean="0">
                <a:solidFill>
                  <a:srgbClr val="7030A0"/>
                </a:solidFill>
              </a:rPr>
              <a:t>года сформирован и исполнен в программной структуре расходов на основе утвержденных Администрацией Треневского сельского поселения 9 муниципальных программ Треневского  сельского поселения</a:t>
            </a:r>
            <a:endParaRPr lang="ru-RU" sz="1800" dirty="0">
              <a:solidFill>
                <a:srgbClr val="7030A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58276" y="3968653"/>
            <a:ext cx="4800600" cy="21336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их реализацию 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было 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направлено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году</a:t>
            </a:r>
          </a:p>
          <a:p>
            <a:pPr algn="ctr"/>
            <a:endParaRPr lang="ru-RU" sz="20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12 544,2 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рублей.</a:t>
            </a:r>
            <a:endParaRPr lang="ru-RU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fin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53819" y="1674963"/>
            <a:ext cx="3286403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1909305"/>
              </p:ext>
            </p:extLst>
          </p:nvPr>
        </p:nvGraphicFramePr>
        <p:xfrm>
          <a:off x="879027" y="2198508"/>
          <a:ext cx="6850242" cy="3589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Рисунок 5" descr="10_prichin-novay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37960" y="1314714"/>
            <a:ext cx="2606040" cy="2026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spc="-1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Структура программных р</a:t>
            </a:r>
            <a:r>
              <a:rPr lang="ru-RU" sz="2800" spc="-8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асходов </a:t>
            </a:r>
            <a:r>
              <a:rPr lang="ru-RU" sz="2800" spc="-9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бюджета Треневского сельского поселения Миллеровского </a:t>
            </a:r>
            <a:r>
              <a:rPr lang="ru-RU" sz="2800" spc="-9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района </a:t>
            </a:r>
            <a:r>
              <a:rPr lang="ru-RU" sz="2800" spc="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 </a:t>
            </a:r>
            <a:r>
              <a:rPr lang="ru-RU" sz="2800" spc="-1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за </a:t>
            </a:r>
            <a:r>
              <a:rPr lang="ru-RU" sz="2800" spc="-1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2024 </a:t>
            </a:r>
            <a:r>
              <a:rPr lang="ru-RU" sz="2800" spc="-15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год</a:t>
            </a:r>
            <a:endParaRPr lang="ru-RU" sz="2800" dirty="0"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951</TotalTime>
  <Words>351</Words>
  <Application>Microsoft Office PowerPoint</Application>
  <PresentationFormat>Экран (4:3)</PresentationFormat>
  <Paragraphs>75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Бюджет для граждан    Исполнение бюджета Треневского сельского поселения Миллеровского района       за 2024 год </vt:lpstr>
      <vt:lpstr>   Исполнение бюджета Треневского сельского поселения Миллеровского района в 2024 году осуществлялось на основании нормативных документов</vt:lpstr>
      <vt:lpstr>Основные характеристики бюджета Треневского сельского поселения Миллеровского района за 2024 год</vt:lpstr>
      <vt:lpstr>Исполнение доходов бюджета Треневского сельского поселения  Миллеровского района за 2024 год (тыс. руб.) </vt:lpstr>
      <vt:lpstr> Динамика доходов бюджета Треневского сельского поселения Миллеровского района 2023-2024 гг.</vt:lpstr>
      <vt:lpstr> Структура налоговых и неналоговых доходов бюджета Треневского сельского поселения Миллеровского района  за 2024 год </vt:lpstr>
      <vt:lpstr>Структура расходов бюджета Треневского сельского поселения Миллеровского района в 2024 году</vt:lpstr>
      <vt:lpstr>   Формирование и исполнение бюджета на основе муниципальных программ Треневского сельского поселения Миллеровского района </vt:lpstr>
      <vt:lpstr>Структура программных расходов бюджета Треневского сельского поселения Миллеровского района  за 2024 год</vt:lpstr>
      <vt:lpstr>Структура муниципальных программ Треневского сельского поселения Миллеровского района  за 2024 год</vt:lpstr>
      <vt:lpstr>Структура безвозмездных поступлений бюджета Треневского сельского поселения Миллеровского района  в 2024 году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Пользователь</cp:lastModifiedBy>
  <cp:revision>157</cp:revision>
  <dcterms:created xsi:type="dcterms:W3CDTF">2016-11-18T14:12:19Z</dcterms:created>
  <dcterms:modified xsi:type="dcterms:W3CDTF">2025-02-21T08:58:10Z</dcterms:modified>
</cp:coreProperties>
</file>