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diagrams/colors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layout4.xml" ContentType="application/vnd.openxmlformats-officedocument.drawingml.diagram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75" r:id="rId2"/>
    <p:sldMasterId id="2147483812" r:id="rId3"/>
    <p:sldMasterId id="2147483824" r:id="rId4"/>
    <p:sldMasterId id="2147484065" r:id="rId5"/>
  </p:sldMasterIdLst>
  <p:notesMasterIdLst>
    <p:notesMasterId r:id="rId28"/>
  </p:notesMasterIdLst>
  <p:handoutMasterIdLst>
    <p:handoutMasterId r:id="rId29"/>
  </p:handoutMasterIdLst>
  <p:sldIdLst>
    <p:sldId id="896" r:id="rId6"/>
    <p:sldId id="897" r:id="rId7"/>
    <p:sldId id="1202" r:id="rId8"/>
    <p:sldId id="1166" r:id="rId9"/>
    <p:sldId id="1590" r:id="rId10"/>
    <p:sldId id="1204" r:id="rId11"/>
    <p:sldId id="1198" r:id="rId12"/>
    <p:sldId id="1170" r:id="rId13"/>
    <p:sldId id="904" r:id="rId14"/>
    <p:sldId id="1201" r:id="rId15"/>
    <p:sldId id="1423" r:id="rId16"/>
    <p:sldId id="1572" r:id="rId17"/>
    <p:sldId id="1368" r:id="rId18"/>
    <p:sldId id="1592" r:id="rId19"/>
    <p:sldId id="1593" r:id="rId20"/>
    <p:sldId id="1502" r:id="rId21"/>
    <p:sldId id="1594" r:id="rId22"/>
    <p:sldId id="1597" r:id="rId23"/>
    <p:sldId id="1601" r:id="rId24"/>
    <p:sldId id="1605" r:id="rId25"/>
    <p:sldId id="1500" r:id="rId26"/>
    <p:sldId id="1575" r:id="rId27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358A"/>
    <a:srgbClr val="99FF66"/>
    <a:srgbClr val="53D2FF"/>
    <a:srgbClr val="EAA0A0"/>
    <a:srgbClr val="1FD15A"/>
    <a:srgbClr val="CCFF33"/>
    <a:srgbClr val="FB998F"/>
    <a:srgbClr val="7EEA9F"/>
    <a:srgbClr val="DCB1AE"/>
    <a:srgbClr val="97E60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2" autoAdjust="0"/>
    <p:restoredTop sz="95632" autoAdjust="0"/>
  </p:normalViewPr>
  <p:slideViewPr>
    <p:cSldViewPr>
      <p:cViewPr>
        <p:scale>
          <a:sx n="100" d="100"/>
          <a:sy n="100" d="100"/>
        </p:scale>
        <p:origin x="-342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10"/>
      <c:rotY val="10"/>
      <c:perspective val="0"/>
    </c:view3D>
    <c:plotArea>
      <c:layout>
        <c:manualLayout>
          <c:layoutTarget val="inner"/>
          <c:xMode val="edge"/>
          <c:yMode val="edge"/>
          <c:x val="0.13245672152594629"/>
          <c:y val="0.10666397887360621"/>
          <c:w val="0.83528284203826897"/>
          <c:h val="0.73531463511920003"/>
        </c:manualLayout>
      </c:layout>
      <c:bar3DChart>
        <c:barDir val="col"/>
        <c:grouping val="stacked"/>
        <c:ser>
          <c:idx val="1"/>
          <c:order val="0"/>
          <c:tx>
            <c:strRef>
              <c:f>Sheet1!$A$2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43000"/>
                    <a:satMod val="165000"/>
                  </a:schemeClr>
                </a:gs>
                <a:gs pos="55000">
                  <a:schemeClr val="accent2">
                    <a:tint val="83000"/>
                    <a:satMod val="155000"/>
                  </a:schemeClr>
                </a:gs>
                <a:gs pos="100000">
                  <a:schemeClr val="accent2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dLbls>
            <c:dLbl>
              <c:idx val="0"/>
              <c:layout>
                <c:manualLayout>
                  <c:x val="-4.7744424251779431E-2"/>
                  <c:y val="2.7293421039058401E-3"/>
                </c:manualLayout>
              </c:layout>
              <c:showVal val="1"/>
            </c:dLbl>
            <c:dLbl>
              <c:idx val="1"/>
              <c:layout>
                <c:manualLayout>
                  <c:x val="0.14323327275533781"/>
                  <c:y val="-5.4586842078115814E-3"/>
                </c:manualLayout>
              </c:layout>
              <c:showVal val="1"/>
            </c:dLbl>
            <c:txPr>
              <a:bodyPr/>
              <a:lstStyle/>
              <a:p>
                <a:pPr>
                  <a:defRPr sz="1810"/>
                </a:pPr>
                <a:endParaRPr lang="ru-RU"/>
              </a:p>
            </c:txPr>
            <c:showVal val="1"/>
          </c:dLbls>
          <c:cat>
            <c:strRef>
              <c:f>Sheet1!$B$1:$D$1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Sheet1!$B$2:$D$2</c:f>
              <c:numCache>
                <c:formatCode>#,##0.0</c:formatCode>
                <c:ptCount val="3"/>
                <c:pt idx="0">
                  <c:v>6750.4</c:v>
                </c:pt>
                <c:pt idx="1">
                  <c:v>7217.4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43000"/>
                    <a:satMod val="165000"/>
                  </a:schemeClr>
                </a:gs>
                <a:gs pos="55000">
                  <a:schemeClr val="accent5">
                    <a:tint val="83000"/>
                    <a:satMod val="155000"/>
                  </a:schemeClr>
                </a:gs>
                <a:gs pos="100000">
                  <a:schemeClr val="accent5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cat>
            <c:strRef>
              <c:f>Sheet1!$B$1:$D$1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Sheet1!$B$3:$D$3</c:f>
              <c:numCache>
                <c:formatCode>#,##0.0</c:formatCode>
                <c:ptCount val="3"/>
                <c:pt idx="0">
                  <c:v>3959.2</c:v>
                </c:pt>
                <c:pt idx="1">
                  <c:v>1208.5</c:v>
                </c:pt>
              </c:numCache>
            </c:numRef>
          </c:val>
        </c:ser>
        <c:shape val="box"/>
        <c:axId val="176220032"/>
        <c:axId val="176300032"/>
        <c:axId val="0"/>
      </c:bar3DChart>
      <c:catAx>
        <c:axId val="176220032"/>
        <c:scaling>
          <c:orientation val="minMax"/>
        </c:scaling>
        <c:axPos val="b"/>
        <c:numFmt formatCode="General" sourceLinked="1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76300032"/>
        <c:crosses val="autoZero"/>
        <c:auto val="1"/>
        <c:lblAlgn val="ctr"/>
        <c:lblOffset val="100"/>
        <c:tickLblSkip val="1"/>
        <c:tickMarkSkip val="1"/>
      </c:catAx>
      <c:valAx>
        <c:axId val="176300032"/>
        <c:scaling>
          <c:orientation val="minMax"/>
          <c:max val="10000"/>
        </c:scaling>
        <c:axPos val="l"/>
        <c:numFmt formatCode="#,##0" sourceLinked="0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76220032"/>
        <c:crosses val="autoZero"/>
        <c:crossBetween val="between"/>
        <c:majorUnit val="1000"/>
        <c:minorUnit val="1000"/>
      </c:valAx>
    </c:plotArea>
    <c:legend>
      <c:legendPos val="b"/>
      <c:legendEntry>
        <c:idx val="0"/>
        <c:txPr>
          <a:bodyPr/>
          <a:lstStyle/>
          <a:p>
            <a:pPr>
              <a:defRPr sz="1369" b="1" i="0" u="none" strike="noStrike" baseline="0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69" b="1" i="0" u="none" strike="noStrike" baseline="0">
                <a:solidFill>
                  <a:srgbClr val="53D2FF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ayout>
        <c:manualLayout>
          <c:xMode val="edge"/>
          <c:yMode val="edge"/>
          <c:x val="3.5755133686599376E-2"/>
          <c:y val="0.86988663900468444"/>
          <c:w val="0.92255606708014148"/>
          <c:h val="0.11988903827440246"/>
        </c:manualLayout>
      </c:layout>
      <c:spPr>
        <a:noFill/>
        <a:ln w="3383">
          <a:noFill/>
          <a:prstDash val="solid"/>
        </a:ln>
      </c:spPr>
      <c:txPr>
        <a:bodyPr/>
        <a:lstStyle/>
        <a:p>
          <a:pPr>
            <a:defRPr sz="136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floor>
      <c:spPr>
        <a:solidFill>
          <a:srgbClr val="CCECFF"/>
        </a:solidFill>
      </c:spPr>
    </c:floor>
    <c:plotArea>
      <c:layout>
        <c:manualLayout>
          <c:layoutTarget val="inner"/>
          <c:xMode val="edge"/>
          <c:yMode val="edge"/>
          <c:x val="0.17272301196951717"/>
          <c:y val="7.0349564673374679E-2"/>
          <c:w val="0.82592542613576281"/>
          <c:h val="0.7500032584328298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Лист1!$B$2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9FF66"/>
            </a:solidFill>
            <a:effectLst/>
            <a:scene3d>
              <a:camera prst="orthographicFront"/>
              <a:lightRig rig="threePt" dir="t"/>
            </a:scene3d>
            <a:sp3d prstMaterial="metal">
              <a:bevelT w="165100" h="19050" prst="convex"/>
              <a:bevelB w="165100" h="19050" prst="convex"/>
            </a:sp3d>
          </c:spPr>
          <c:dLbls>
            <c:dLbl>
              <c:idx val="0"/>
              <c:layout>
                <c:manualLayout>
                  <c:x val="-5.4232751303247093E-3"/>
                  <c:y val="-4.883129546579138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7217,4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1.5642253698597178E-2"/>
                  <c:y val="-3.577229992812799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7399,9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1.0125433457605981E-2"/>
                  <c:y val="-4.018229977139762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7674,5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1.1271174824424661E-3"/>
                  <c:y val="-4.8766683176059734E-2"/>
                </c:manualLayout>
              </c:layout>
              <c:showVal val="1"/>
            </c:dLbl>
            <c:dLbl>
              <c:idx val="4"/>
              <c:layout>
                <c:manualLayout>
                  <c:x val="-9.7087905585634109E-3"/>
                  <c:y val="-6.6292815807309424E-3"/>
                </c:manualLayout>
              </c:layout>
              <c:showVal val="1"/>
            </c:dLbl>
            <c:dLbl>
              <c:idx val="5"/>
              <c:layout>
                <c:manualLayout>
                  <c:x val="-1.216405705251372E-2"/>
                  <c:y val="-1.3408776914655161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cat>
            <c:strRef>
              <c:f>Лист1!$A$3:$A$5</c:f>
              <c:strCache>
                <c:ptCount val="3"/>
                <c:pt idx="0">
                  <c:v> Проект 2019 год</c:v>
                </c:pt>
                <c:pt idx="1">
                  <c:v> Проект 2020 год</c:v>
                </c:pt>
                <c:pt idx="2">
                  <c:v> Проект 2021 год</c:v>
                </c:pt>
              </c:strCache>
            </c:strRef>
          </c:cat>
          <c:val>
            <c:numRef>
              <c:f>Лист1!$B$3:$B$5</c:f>
              <c:numCache>
                <c:formatCode>#,##0.0</c:formatCode>
                <c:ptCount val="3"/>
                <c:pt idx="0">
                  <c:v>7217.4</c:v>
                </c:pt>
                <c:pt idx="1">
                  <c:v>7399.9</c:v>
                </c:pt>
                <c:pt idx="2">
                  <c:v>7674.5</c:v>
                </c:pt>
              </c:numCache>
            </c:numRef>
          </c:val>
        </c:ser>
        <c:shape val="box"/>
        <c:axId val="108414848"/>
        <c:axId val="122217984"/>
        <c:axId val="0"/>
      </c:bar3DChart>
      <c:catAx>
        <c:axId val="1084148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>
                <a:solidFill>
                  <a:srgbClr val="7030A0"/>
                </a:solidFill>
                <a:latin typeface="+mn-lt"/>
              </a:defRPr>
            </a:pPr>
            <a:endParaRPr lang="ru-RU"/>
          </a:p>
        </c:txPr>
        <c:crossAx val="122217984"/>
        <c:crosses val="autoZero"/>
        <c:auto val="1"/>
        <c:lblAlgn val="ctr"/>
        <c:lblOffset val="100"/>
      </c:catAx>
      <c:valAx>
        <c:axId val="122217984"/>
        <c:scaling>
          <c:orientation val="minMax"/>
          <c:min val="30"/>
        </c:scaling>
        <c:delete val="1"/>
        <c:axPos val="l"/>
        <c:numFmt formatCode="#,##0.0" sourceLinked="1"/>
        <c:tickLblPos val="none"/>
        <c:crossAx val="108414848"/>
        <c:crosses val="autoZero"/>
        <c:crossBetween val="between"/>
        <c:majorUnit val="50"/>
      </c:valAx>
      <c:spPr>
        <a:noFill/>
        <a:ln w="25381">
          <a:noFill/>
        </a:ln>
      </c:spPr>
    </c:plotArea>
    <c:plotVisOnly val="1"/>
    <c:dispBlanksAs val="gap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596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40"/>
      <c:rotY val="203"/>
      <c:perspective val="10"/>
    </c:view3D>
    <c:plotArea>
      <c:layout>
        <c:manualLayout>
          <c:layoutTarget val="inner"/>
          <c:xMode val="edge"/>
          <c:yMode val="edge"/>
          <c:x val="1.5502180198527103E-3"/>
          <c:y val="0"/>
          <c:w val="0.99057616839669316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12"/>
          <c:dPt>
            <c:idx val="0"/>
            <c:explosion val="8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explosion val="17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explosion val="11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explosion val="1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explosion val="21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explosion val="39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Lbls>
            <c:dLbl>
              <c:idx val="0"/>
              <c:layout>
                <c:manualLayout>
                  <c:x val="-2.1394820218388427E-2"/>
                  <c:y val="4.7322237947796518E-2"/>
                </c:manualLayout>
              </c:layout>
              <c:showPercent val="1"/>
            </c:dLbl>
            <c:dLbl>
              <c:idx val="1"/>
              <c:layout>
                <c:manualLayout>
                  <c:x val="-8.2334906257978003E-3"/>
                  <c:y val="-8.6616472438734896E-2"/>
                </c:manualLayout>
              </c:layout>
              <c:showPercent val="1"/>
            </c:dLbl>
            <c:dLbl>
              <c:idx val="2"/>
              <c:layout>
                <c:manualLayout>
                  <c:x val="0.1493834247985302"/>
                  <c:y val="6.3651901925427093E-2"/>
                </c:manualLayout>
              </c:layout>
              <c:showPercent val="1"/>
            </c:dLbl>
            <c:dLbl>
              <c:idx val="3"/>
              <c:layout>
                <c:manualLayout>
                  <c:x val="0.10877164442046135"/>
                  <c:y val="-3.7950694689317971E-2"/>
                </c:manualLayout>
              </c:layout>
              <c:showPercent val="1"/>
            </c:dLbl>
            <c:dLbl>
              <c:idx val="4"/>
              <c:layout>
                <c:manualLayout>
                  <c:x val="0.11302365213388997"/>
                  <c:y val="3.4245188537827556E-2"/>
                </c:manualLayout>
              </c:layout>
              <c:showPercent val="1"/>
            </c:dLbl>
            <c:dLbl>
              <c:idx val="5"/>
              <c:layout>
                <c:manualLayout>
                  <c:x val="2.4915964341886691E-2"/>
                  <c:y val="3.3909693794706569E-2"/>
                </c:manualLayout>
              </c:layout>
              <c:showPercent val="1"/>
            </c:dLbl>
            <c:dLbl>
              <c:idx val="6"/>
              <c:layout>
                <c:manualLayout>
                  <c:x val="-4.7383279727413297E-2"/>
                  <c:y val="-3.5424696401254459E-2"/>
                </c:manualLayout>
              </c:layout>
              <c:showPercent val="1"/>
            </c:dLbl>
            <c:dLbl>
              <c:idx val="7"/>
              <c:layout>
                <c:manualLayout>
                  <c:x val="4.9624054929569283E-2"/>
                  <c:y val="-0.16260547073716974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Лист1!$A$2:$A$8</c:f>
              <c:strCache>
                <c:ptCount val="7"/>
                <c:pt idx="0">
                  <c:v>Налог на доходы  физических лиц</c:v>
                </c:pt>
                <c:pt idx="1">
                  <c:v>Налог на имущество физических лиц</c:v>
                </c:pt>
                <c:pt idx="2">
                  <c:v>Земельный налог</c:v>
                </c:pt>
                <c:pt idx="3">
                  <c:v>Единый сельскохозяйственный налог</c:v>
                </c:pt>
                <c:pt idx="4">
                  <c:v>Государственная пошлина</c:v>
                </c:pt>
                <c:pt idx="5">
                  <c:v>Доходы, получаемые в виде арендной платы</c:v>
                </c:pt>
                <c:pt idx="6">
                  <c:v>Иные собственные доходы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57.78950868733893</c:v>
                </c:pt>
                <c:pt idx="1">
                  <c:v>2.4302380358577889</c:v>
                </c:pt>
                <c:pt idx="2">
                  <c:v>30.172915454318733</c:v>
                </c:pt>
                <c:pt idx="3">
                  <c:v>5.4770415939257919</c:v>
                </c:pt>
                <c:pt idx="4">
                  <c:v>0.45584282428575396</c:v>
                </c:pt>
                <c:pt idx="5">
                  <c:v>3.1715022030093944</c:v>
                </c:pt>
                <c:pt idx="6">
                  <c:v>0.50295120126361303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391">
          <a:noFill/>
        </a:ln>
      </c:spPr>
    </c:plotArea>
    <c:plotVisOnly val="1"/>
    <c:dispBlanksAs val="zero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70C0"/>
            </a:solidFill>
            <a:effectLst/>
            <a:scene3d>
              <a:camera prst="orthographicFront"/>
              <a:lightRig rig="threePt" dir="t"/>
            </a:scene3d>
            <a:sp3d prstMaterial="metal">
              <a:bevelT w="311150" h="25400" prst="riblet"/>
              <a:bevelB w="222250" h="0" prst="cross"/>
            </a:sp3d>
          </c:spPr>
          <c:dLbls>
            <c:dLbl>
              <c:idx val="0"/>
              <c:layout>
                <c:manualLayout>
                  <c:x val="1.2575012628593072E-2"/>
                  <c:y val="-5.3329320284451809E-2"/>
                </c:manualLayout>
              </c:layout>
              <c:showVal val="1"/>
            </c:dLbl>
            <c:dLbl>
              <c:idx val="1"/>
              <c:layout>
                <c:manualLayout>
                  <c:x val="1.8776380402366403E-2"/>
                  <c:y val="-5.8555273635275705E-2"/>
                </c:manualLayout>
              </c:layout>
              <c:showVal val="1"/>
            </c:dLbl>
            <c:dLbl>
              <c:idx val="2"/>
              <c:layout>
                <c:manualLayout>
                  <c:x val="1.6523269397033455E-2"/>
                  <c:y val="-6.0575102987204268E-2"/>
                </c:manualLayout>
              </c:layout>
              <c:showVal val="1"/>
            </c:dLbl>
            <c:dLbl>
              <c:idx val="3"/>
              <c:layout>
                <c:manualLayout>
                  <c:x val="1.549733485207031E-2"/>
                  <c:y val="-3.9022324995217683E-2"/>
                </c:manualLayout>
              </c:layout>
              <c:showVal val="1"/>
            </c:dLbl>
            <c:dLbl>
              <c:idx val="4"/>
              <c:layout>
                <c:manualLayout>
                  <c:x val="1.8729617725661944E-2"/>
                  <c:y val="-3.9021856140311395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Проект 2019 год</c:v>
                </c:pt>
                <c:pt idx="2">
                  <c:v>Проект 2020 год</c:v>
                </c:pt>
                <c:pt idx="3">
                  <c:v>Проект 2021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3884.6</c:v>
                </c:pt>
                <c:pt idx="1">
                  <c:v>4170.8999999999996</c:v>
                </c:pt>
                <c:pt idx="2">
                  <c:v>4216.5</c:v>
                </c:pt>
                <c:pt idx="3">
                  <c:v>4256.7</c:v>
                </c:pt>
              </c:numCache>
            </c:numRef>
          </c:val>
        </c:ser>
        <c:axId val="162662272"/>
        <c:axId val="133756800"/>
      </c:barChart>
      <c:valAx>
        <c:axId val="133756800"/>
        <c:scaling>
          <c:orientation val="minMax"/>
        </c:scaling>
        <c:delete val="1"/>
        <c:axPos val="b"/>
        <c:numFmt formatCode="#,##0.0" sourceLinked="1"/>
        <c:tickLblPos val="none"/>
        <c:crossAx val="162662272"/>
        <c:crosses val="autoZero"/>
        <c:crossBetween val="between"/>
        <c:majorUnit val="5000"/>
      </c:valAx>
      <c:catAx>
        <c:axId val="162662272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33756800"/>
        <c:crosses val="autoZero"/>
        <c:auto val="1"/>
        <c:lblAlgn val="ctr"/>
        <c:lblOffset val="100"/>
        <c:tickLblSkip val="1"/>
      </c:catAx>
    </c:plotArea>
    <c:plotVisOnly val="1"/>
    <c:dispBlanksAs val="gap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612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20"/>
    </c:view3D>
    <c:plotArea>
      <c:layout>
        <c:manualLayout>
          <c:layoutTarget val="inner"/>
          <c:xMode val="edge"/>
          <c:yMode val="edge"/>
          <c:x val="4.5056557798115515E-2"/>
          <c:y val="3.7640074671565896E-2"/>
          <c:w val="0.95494344220188965"/>
          <c:h val="0.88990155623976364"/>
        </c:manualLayout>
      </c:layout>
      <c:bar3DChart>
        <c:barDir val="col"/>
        <c:grouping val="stacked"/>
        <c:ser>
          <c:idx val="1"/>
          <c:order val="0"/>
          <c:tx>
            <c:strRef>
              <c:f>Sheet1!$A$2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dLbls>
            <c:dLbl>
              <c:idx val="0"/>
              <c:layout>
                <c:manualLayout>
                  <c:x val="1.6095399672853609E-2"/>
                  <c:y val="-0.1029685353224368"/>
                </c:manualLayout>
              </c:layout>
              <c:showVal val="1"/>
            </c:dLbl>
            <c:dLbl>
              <c:idx val="1"/>
              <c:layout>
                <c:manualLayout>
                  <c:x val="1.3412833060711341E-2"/>
                  <c:y val="-8.3488001612786508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2018 год</c:v>
                </c:pt>
                <c:pt idx="1">
                  <c:v>Проект 2019 год</c:v>
                </c:pt>
              </c:strCache>
            </c:strRef>
          </c:cat>
          <c:val>
            <c:numRef>
              <c:f>Sheet1!$B$2:$C$2</c:f>
              <c:numCache>
                <c:formatCode>#,##0.0</c:formatCode>
                <c:ptCount val="2"/>
                <c:pt idx="0">
                  <c:v>11963.9</c:v>
                </c:pt>
                <c:pt idx="1">
                  <c:v>9546.6</c:v>
                </c:pt>
              </c:numCache>
            </c:numRef>
          </c:val>
        </c:ser>
        <c:gapWidth val="124"/>
        <c:gapDepth val="165"/>
        <c:shape val="box"/>
        <c:axId val="104785408"/>
        <c:axId val="133769472"/>
        <c:axId val="0"/>
      </c:bar3DChart>
      <c:catAx>
        <c:axId val="104785408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b="1">
                <a:solidFill>
                  <a:srgbClr val="00B050"/>
                </a:solidFill>
              </a:defRPr>
            </a:pPr>
            <a:endParaRPr lang="ru-RU"/>
          </a:p>
        </c:txPr>
        <c:crossAx val="133769472"/>
        <c:crosses val="autoZero"/>
        <c:auto val="1"/>
        <c:lblAlgn val="ctr"/>
        <c:lblOffset val="100"/>
        <c:tickLblSkip val="1"/>
        <c:tickMarkSkip val="1"/>
      </c:catAx>
      <c:valAx>
        <c:axId val="133769472"/>
        <c:scaling>
          <c:orientation val="minMax"/>
          <c:min val="0"/>
        </c:scaling>
        <c:delete val="1"/>
        <c:axPos val="l"/>
        <c:numFmt formatCode="#,##0" sourceLinked="0"/>
        <c:tickLblPos val="none"/>
        <c:crossAx val="104785408"/>
        <c:crosses val="autoZero"/>
        <c:crossBetween val="between"/>
        <c:majorUnit val="50000"/>
        <c:minorUnit val="100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5"/>
      <c:depthPercent val="110"/>
      <c:rAngAx val="1"/>
    </c:view3D>
    <c:plotArea>
      <c:layout>
        <c:manualLayout>
          <c:layoutTarget val="inner"/>
          <c:xMode val="edge"/>
          <c:yMode val="edge"/>
          <c:x val="5.0179195913149066E-2"/>
          <c:y val="1.095501577184144E-2"/>
          <c:w val="0.87302597372535262"/>
          <c:h val="0.97256500415985103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explosion val="25"/>
          <c:dPt>
            <c:idx val="0"/>
            <c:explosion val="21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2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3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4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6.1322016680733483E-2"/>
                  <c:y val="-0.23449954990560623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Общегосударственные вопросы </a:t>
                    </a:r>
                    <a:r>
                      <a:rPr lang="ru-RU" sz="1600" dirty="0" smtClean="0"/>
                      <a:t>49,3</a:t>
                    </a:r>
                    <a:r>
                      <a:rPr lang="en-US" sz="1600" dirty="0" smtClean="0"/>
                      <a:t>%</a:t>
                    </a:r>
                    <a:endParaRPr lang="en-US" sz="1600" dirty="0"/>
                  </a:p>
                </c:rich>
              </c:tx>
              <c:showVal val="1"/>
              <c:showCatName val="1"/>
            </c:dLbl>
            <c:dLbl>
              <c:idx val="1"/>
              <c:layout>
                <c:manualLayout>
                  <c:x val="0.10081923537141697"/>
                  <c:y val="-4.1634287553221634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Национальная </a:t>
                    </a:r>
                    <a:r>
                      <a:rPr lang="ru-RU" sz="1600" dirty="0"/>
                      <a:t>оборона </a:t>
                    </a:r>
                    <a:r>
                      <a:rPr lang="ru-RU" sz="1600" dirty="0" smtClean="0"/>
                      <a:t>2,0%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2"/>
              <c:layout>
                <c:manualLayout>
                  <c:x val="8.9333091170678627E-3"/>
                  <c:y val="-0.21750848654091706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Жилищно-коммунальное </a:t>
                    </a:r>
                    <a:r>
                      <a:rPr lang="ru-RU" sz="1600" dirty="0"/>
                      <a:t>хозяйство -         </a:t>
                    </a:r>
                    <a:r>
                      <a:rPr lang="ru-RU" sz="1600" dirty="0" smtClean="0"/>
                      <a:t>3,5%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3"/>
              <c:layout>
                <c:manualLayout>
                  <c:x val="-4.8188365152793955E-2"/>
                  <c:y val="-0.26172173340471566"/>
                </c:manualLayout>
              </c:layout>
              <c:tx>
                <c:rich>
                  <a:bodyPr/>
                  <a:lstStyle/>
                  <a:p>
                    <a:pPr>
                      <a:defRPr sz="16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sz="1600" dirty="0" smtClean="0"/>
                      <a:t>Культура, кинематография </a:t>
                    </a:r>
                    <a:r>
                      <a:rPr lang="ru-RU" sz="1600" dirty="0" smtClean="0"/>
                      <a:t>42,3</a:t>
                    </a:r>
                    <a:r>
                      <a:rPr lang="en-US" sz="1600" dirty="0" smtClean="0"/>
                      <a:t>%</a:t>
                    </a:r>
                    <a:endParaRPr lang="en-US" sz="1600" dirty="0"/>
                  </a:p>
                </c:rich>
              </c:tx>
              <c:numFmt formatCode="0.00%" sourceLinked="0"/>
              <c:spPr>
                <a:noFill/>
                <a:ln w="25229">
                  <a:noFill/>
                </a:ln>
              </c:spPr>
              <c:showVal val="1"/>
              <c:showCatName val="1"/>
            </c:dLbl>
            <c:dLbl>
              <c:idx val="4"/>
              <c:layout>
                <c:manualLayout>
                  <c:x val="-1.7919591314907626E-3"/>
                  <c:y val="-8.1417218965361179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Социальная политика </a:t>
                    </a:r>
                    <a:r>
                      <a:rPr lang="ru-RU" sz="1600" dirty="0" smtClean="0"/>
                      <a:t>2,8</a:t>
                    </a:r>
                    <a:r>
                      <a:rPr lang="en-US" sz="1600" dirty="0" smtClean="0"/>
                      <a:t>%</a:t>
                    </a:r>
                    <a:endParaRPr lang="en-US" sz="1600" dirty="0"/>
                  </a:p>
                </c:rich>
              </c:tx>
              <c:showVal val="1"/>
              <c:showCatName val="1"/>
            </c:dLbl>
            <c:dLbl>
              <c:idx val="5"/>
              <c:layout>
                <c:manualLayout>
                  <c:x val="1.54763748962796E-2"/>
                  <c:y val="-3.218842271204491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4,5</a:t>
                    </a:r>
                    <a:r>
                      <a:rPr lang="en-US" sz="1600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Val val="1"/>
              <c:showCatName val="1"/>
            </c:dLbl>
            <c:dLbl>
              <c:idx val="6"/>
              <c:layout>
                <c:manualLayout>
                  <c:x val="-2.5215409023407871E-2"/>
                  <c:y val="-0.18147831909393849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4,1</a:t>
                    </a:r>
                    <a:r>
                      <a:rPr lang="en-US" sz="1600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Val val="1"/>
              <c:showCatName val="1"/>
            </c:dLbl>
            <c:dLbl>
              <c:idx val="7"/>
              <c:layout>
                <c:manualLayout>
                  <c:x val="2.1004939405918042E-2"/>
                  <c:y val="-3.9084432369424452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2,3</a:t>
                    </a:r>
                    <a:r>
                      <a:rPr lang="en-US" sz="1600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Val val="1"/>
              <c:showCatName val="1"/>
            </c:dLbl>
            <c:dLbl>
              <c:idx val="8"/>
              <c:layout>
                <c:manualLayout>
                  <c:x val="1.9889166070163083E-2"/>
                  <c:y val="7.0761030278672934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2,0</a:t>
                    </a:r>
                    <a:r>
                      <a:rPr lang="en-US" sz="1600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Val val="1"/>
              <c:showCatName val="1"/>
            </c:dLbl>
            <c:dLbl>
              <c:idx val="9"/>
              <c:layout>
                <c:manualLayout>
                  <c:x val="-8.02189390782862E-2"/>
                  <c:y val="0.1050998215935566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1,3</a:t>
                    </a:r>
                    <a:r>
                      <a:rPr lang="en-US" sz="1600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Val val="1"/>
              <c:showCatName val="1"/>
            </c:dLbl>
            <c:dLbl>
              <c:idx val="10"/>
              <c:layout>
                <c:manualLayout>
                  <c:x val="-8.1145077687916442E-2"/>
                  <c:y val="5.4482554578579694E-2"/>
                </c:manualLayout>
              </c:layout>
              <c:tx>
                <c:rich>
                  <a:bodyPr/>
                  <a:lstStyle/>
                  <a:p>
                    <a:pPr>
                      <a:defRPr sz="16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1600" dirty="0" smtClean="0"/>
                      <a:t>0</a:t>
                    </a:r>
                    <a:r>
                      <a:rPr lang="ru-RU" sz="1600" dirty="0" smtClean="0"/>
                      <a:t>,8</a:t>
                    </a:r>
                    <a:r>
                      <a:rPr lang="en-US" sz="1600" dirty="0" smtClean="0"/>
                      <a:t>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 w="25229">
                  <a:noFill/>
                </a:ln>
              </c:spPr>
              <c:dLblPos val="bestFit"/>
              <c:showVal val="1"/>
              <c:showCatName val="1"/>
            </c:dLbl>
            <c:dLbl>
              <c:idx val="11"/>
              <c:layout>
                <c:manualLayout>
                  <c:x val="6.4040601768354383E-2"/>
                  <c:y val="2.3879287204714356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0,</a:t>
                    </a:r>
                    <a:r>
                      <a:rPr lang="ru-RU" sz="1600" dirty="0" smtClean="0"/>
                      <a:t>3</a:t>
                    </a:r>
                    <a:r>
                      <a:rPr lang="en-US" sz="1600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Val val="1"/>
              <c:showCatName val="1"/>
            </c:dLbl>
            <c:dLbl>
              <c:idx val="12"/>
              <c:layout>
                <c:manualLayout>
                  <c:x val="6.0288347336471322E-2"/>
                  <c:y val="7.3738363910587024E-2"/>
                </c:manualLayout>
              </c:layout>
              <c:dLblPos val="bestFit"/>
              <c:showVal val="1"/>
              <c:showCatName val="1"/>
            </c:dLbl>
            <c:numFmt formatCode="0.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bestFit"/>
            <c:showVal val="1"/>
            <c:showCatName val="1"/>
            <c:showLeaderLines val="1"/>
          </c:dLbls>
          <c:cat>
            <c:multiLvlStrRef>
              <c:f>Sheet1!$B$1:$F$2</c:f>
              <c:multiLvlStrCache>
                <c:ptCount val="5"/>
                <c:lvl>
                  <c:pt idx="0">
                    <c:v>4 709,7</c:v>
                  </c:pt>
                  <c:pt idx="1">
                    <c:v>191,3</c:v>
                  </c:pt>
                  <c:pt idx="2">
                    <c:v>336,3</c:v>
                  </c:pt>
                  <c:pt idx="3">
                    <c:v>4 042,6</c:v>
                  </c:pt>
                  <c:pt idx="4">
                    <c:v>266,7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</c:v>
                  </c:pt>
                  <c:pt idx="2">
                    <c:v>Жилищно-коммунальное хозяйство -        </c:v>
                  </c:pt>
                  <c:pt idx="3">
                    <c:v>Культура, кинематография - </c:v>
                  </c:pt>
                  <c:pt idx="4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Sheet1!$B$2:$F$2</c:f>
              <c:numCache>
                <c:formatCode>#,##0.0</c:formatCode>
                <c:ptCount val="5"/>
                <c:pt idx="0">
                  <c:v>4709.7</c:v>
                </c:pt>
                <c:pt idx="1">
                  <c:v>191.3</c:v>
                </c:pt>
                <c:pt idx="2">
                  <c:v>336.3</c:v>
                </c:pt>
                <c:pt idx="3">
                  <c:v>4042.6</c:v>
                </c:pt>
                <c:pt idx="4">
                  <c:v>266.7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  <c:showLeaderLines val="1"/>
          </c:dLbls>
          <c:cat>
            <c:multiLvlStrRef>
              <c:f>Sheet1!$B$1:$F$2</c:f>
              <c:multiLvlStrCache>
                <c:ptCount val="5"/>
                <c:lvl>
                  <c:pt idx="0">
                    <c:v>4 709,7</c:v>
                  </c:pt>
                  <c:pt idx="1">
                    <c:v>191,3</c:v>
                  </c:pt>
                  <c:pt idx="2">
                    <c:v>336,3</c:v>
                  </c:pt>
                  <c:pt idx="3">
                    <c:v>4 042,6</c:v>
                  </c:pt>
                  <c:pt idx="4">
                    <c:v>266,7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</c:v>
                  </c:pt>
                  <c:pt idx="2">
                    <c:v>Жилищно-коммунальное хозяйство -        </c:v>
                  </c:pt>
                  <c:pt idx="3">
                    <c:v>Культура, кинематография - </c:v>
                  </c:pt>
                  <c:pt idx="4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Sheet1!$B$3:$F$3</c:f>
              <c:numCache>
                <c:formatCode>#,##0.00</c:formatCode>
                <c:ptCount val="5"/>
              </c:numCache>
            </c:numRef>
          </c:val>
        </c:ser>
      </c:pie3DChart>
    </c:plotArea>
    <c:plotVisOnly val="1"/>
    <c:dispBlanksAs val="zero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.11631419608347611"/>
          <c:w val="0.51583136482939629"/>
          <c:h val="0.774219392976510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explosion val="3"/>
            <c:spPr>
              <a:solidFill>
                <a:srgbClr val="0070C0"/>
              </a:solidFill>
            </c:spPr>
          </c:dPt>
          <c:dPt>
            <c:idx val="1"/>
            <c:explosion val="21"/>
            <c:spPr>
              <a:solidFill>
                <a:srgbClr val="FF5050"/>
              </a:solidFill>
            </c:spPr>
          </c:dPt>
          <c:dLbls>
            <c:dLbl>
              <c:idx val="1"/>
              <c:layout>
                <c:manualLayout>
                  <c:x val="-4.1666666666666683E-3"/>
                  <c:y val="8.8616699229233556E-2"/>
                </c:manualLayout>
              </c:layout>
              <c:showPercent val="1"/>
            </c:dLbl>
            <c:dLbl>
              <c:idx val="3"/>
              <c:layout>
                <c:manualLayout>
                  <c:x val="-4.5833333333333524E-2"/>
                  <c:y val="4.5444461143196741E-3"/>
                </c:manualLayout>
              </c:layout>
              <c:showPercent val="1"/>
            </c:dLbl>
            <c:dLbl>
              <c:idx val="4"/>
              <c:layout>
                <c:manualLayout>
                  <c:x val="-1.9825459317585389E-2"/>
                  <c:y val="-9.88066356069877E-2"/>
                </c:manualLayout>
              </c:layout>
              <c:showPercent val="1"/>
            </c:dLbl>
            <c:dLbl>
              <c:idx val="5"/>
              <c:layout>
                <c:manualLayout>
                  <c:x val="6.2944772528433959E-2"/>
                  <c:y val="-4.5823761370061104E-3"/>
                </c:manualLayout>
              </c:layout>
              <c:showPercent val="1"/>
            </c:dLbl>
            <c:numFmt formatCode="0.00%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Percent val="1"/>
          </c:dLbls>
          <c:cat>
            <c:strRef>
              <c:f>Лист1!$A$2:$A$3</c:f>
              <c:strCache>
                <c:ptCount val="2"/>
                <c:pt idx="0">
                  <c:v>Расходы на обеспечение деятельности муниципальных учреждений - 2945,5</c:v>
                </c:pt>
                <c:pt idx="1">
                  <c:v>Расходы на софинансирование повышения з/п работникам муниципальных учреждений культуры - 1097,1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2945.5</c:v>
                </c:pt>
                <c:pt idx="1">
                  <c:v>1097.0999999999999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9097276902887327"/>
          <c:y val="9.0006333598128027E-2"/>
          <c:w val="0.33750000000000085"/>
          <c:h val="0.851750864160424"/>
        </c:manualLayout>
      </c:layout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8.1944444444444459E-2"/>
          <c:y val="0.11631416960112322"/>
          <c:w val="0.86999803149606436"/>
          <c:h val="0.8836857962799962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explosion val="3"/>
            <c:spPr>
              <a:solidFill>
                <a:srgbClr val="0070C0"/>
              </a:solidFill>
            </c:spPr>
          </c:dPt>
          <c:dPt>
            <c:idx val="1"/>
            <c:explosion val="21"/>
            <c:spPr>
              <a:solidFill>
                <a:srgbClr val="FF5050"/>
              </a:solidFill>
            </c:spPr>
          </c:dPt>
          <c:dLbls>
            <c:dLbl>
              <c:idx val="0"/>
              <c:layout>
                <c:manualLayout>
                  <c:x val="-0.1752573272090989"/>
                  <c:y val="7.068009246337606E-2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 smtClean="0">
                        <a:solidFill>
                          <a:srgbClr val="FFFF00"/>
                        </a:solidFill>
                      </a:rPr>
                      <a:t>4309,3</a:t>
                    </a:r>
                    <a:r>
                      <a:rPr lang="en-US" dirty="0"/>
                      <a:t>
</a:t>
                    </a:r>
                    <a:r>
                      <a:rPr lang="ru-RU" dirty="0" smtClean="0"/>
                      <a:t>46,1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showPercent val="1"/>
              <c:separator>
</c:separator>
            </c:dLbl>
            <c:dLbl>
              <c:idx val="1"/>
              <c:layout>
                <c:manualLayout>
                  <c:x val="0.1604569116360455"/>
                  <c:y val="-7.661470969219429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5046</a:t>
                    </a:r>
                    <a:r>
                      <a:rPr lang="en-US" dirty="0"/>
                      <a:t>
</a:t>
                    </a:r>
                    <a:r>
                      <a:rPr lang="ru-RU" dirty="0" smtClean="0"/>
                      <a:t>53,9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showPercent val="1"/>
              <c:separator>
</c:separator>
            </c:dLbl>
            <c:numFmt formatCode="0.0%" sourceLinked="0"/>
            <c:txPr>
              <a:bodyPr/>
              <a:lstStyle/>
              <a:p>
                <a:pPr>
                  <a:defRPr b="1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Val val="1"/>
            <c:showPercent val="1"/>
            <c:separator>
</c:separator>
          </c:dLbls>
          <c:cat>
            <c:strRef>
              <c:f>Лист1!$A$2:$A$3</c:f>
              <c:strCache>
                <c:ptCount val="2"/>
                <c:pt idx="0">
                  <c:v>Социальное развитие</c:v>
                </c:pt>
                <c:pt idx="1">
                  <c:v>Остальные муниципальные программы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4309.3</c:v>
                </c:pt>
                <c:pt idx="1">
                  <c:v>5046</c:v>
                </c:pt>
              </c:numCache>
            </c:numRef>
          </c:val>
        </c:ser>
      </c:pie3DChart>
      <c:spPr>
        <a:noFill/>
        <a:ln>
          <a:noFill/>
        </a:ln>
        <a:effectLst>
          <a:outerShdw blurRad="241300" dist="571500" dir="18900000" algn="bl" rotWithShape="0">
            <a:prstClr val="black">
              <a:alpha val="64000"/>
            </a:prstClr>
          </a:outerShdw>
        </a:effectLst>
      </c:spPr>
    </c:plotArea>
    <c:legend>
      <c:legendPos val="r"/>
      <c:layout>
        <c:manualLayout>
          <c:xMode val="edge"/>
          <c:yMode val="edge"/>
          <c:x val="0"/>
          <c:y val="0.78757881214619618"/>
          <c:w val="0.53032370953630759"/>
          <c:h val="0.14198227308185021"/>
        </c:manualLayout>
      </c:layout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#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+mn-lt"/>
            </a:rPr>
            <a:t>Повышение налоговых и неналоговых поступлений в бюджет</a:t>
          </a:r>
          <a:endParaRPr lang="ru-RU" sz="2000" b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  <a:latin typeface="+mn-lt"/>
            </a:rPr>
            <a:t>Формирование расходов с учетом их оптимизации и повышения эффективнос</a:t>
          </a:r>
          <a:r>
            <a:rPr lang="ru-RU" sz="2000" dirty="0" smtClean="0">
              <a:solidFill>
                <a:srgbClr val="FF0000"/>
              </a:solidFill>
              <a:latin typeface="+mn-lt"/>
            </a:rPr>
            <a:t>ти</a:t>
          </a:r>
          <a:endParaRPr lang="ru-RU" sz="2000" dirty="0">
            <a:solidFill>
              <a:srgbClr val="FF0000"/>
            </a:solidFill>
            <a:latin typeface="+mn-lt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CCFF33"/>
              </a:solidFill>
              <a:latin typeface="+mn-lt"/>
            </a:rPr>
            <a:t>Проведение взвешенной долговой политики</a:t>
          </a:r>
          <a:endParaRPr lang="ru-RU" sz="2400" dirty="0">
            <a:solidFill>
              <a:srgbClr val="CCFF33"/>
            </a:solidFill>
            <a:latin typeface="+mn-lt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3" custScaleX="85616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3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3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3" custScaleX="80551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3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3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2" presStyleCnt="3" custScaleX="77049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2" presStyleCnt="3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2" presStyleCnt="3" custScaleX="85206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FCE99B69-BED3-44DC-9B4C-98E72C896783}" type="presOf" srcId="{F0351681-504B-468A-A43A-35239C443A97}" destId="{01B5A3FF-8112-48C6-9524-2594DAB99429}" srcOrd="0" destOrd="0" presId="urn:microsoft.com/office/officeart/2005/8/layout/hList7#1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3EDBF4FD-7DD4-4EF3-BE9D-862C0BA1F08D}" type="presOf" srcId="{BFE45829-723F-4E4D-9831-F195998B70F6}" destId="{A490A214-21F9-4C52-8E3B-F3A359B01D89}" srcOrd="1" destOrd="0" presId="urn:microsoft.com/office/officeart/2005/8/layout/hList7#1"/>
    <dgm:cxn modelId="{7E5FE03F-B5AC-4410-AFBD-1247EC1958A2}" type="presOf" srcId="{F0351681-504B-468A-A43A-35239C443A97}" destId="{BD834AB3-FAFF-4D74-B8D8-881F0EC6B9AD}" srcOrd="1" destOrd="0" presId="urn:microsoft.com/office/officeart/2005/8/layout/hList7#1"/>
    <dgm:cxn modelId="{52A36C5F-442A-405D-AAC4-1CDB38AFABE0}" type="presOf" srcId="{914D76AC-028B-4257-BED1-2C2263772DDA}" destId="{E32018F6-38F3-4F68-9FD0-50FD7BED2859}" srcOrd="0" destOrd="0" presId="urn:microsoft.com/office/officeart/2005/8/layout/hList7#1"/>
    <dgm:cxn modelId="{79CB92D9-CC56-4E39-84EA-E5692F448B8A}" type="presOf" srcId="{E1C31608-5158-4EC9-9C62-26BAAF099A48}" destId="{D893FC16-622A-4AA0-9276-3766E5F1AA15}" srcOrd="0" destOrd="0" presId="urn:microsoft.com/office/officeart/2005/8/layout/hList7#1"/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A85BD9F3-217E-416B-A45E-45A851EA2404}" type="presOf" srcId="{BFE45829-723F-4E4D-9831-F195998B70F6}" destId="{D73F7537-DE83-45D9-AFD1-908328D4D97E}" srcOrd="0" destOrd="0" presId="urn:microsoft.com/office/officeart/2005/8/layout/hList7#1"/>
    <dgm:cxn modelId="{F2061F9D-9788-41A1-B4E5-626B01ECEC34}" type="presOf" srcId="{BE907F90-9D92-45A1-94F8-1DCBD5B9715F}" destId="{272D07C4-E4A0-4649-AFF9-320ECA914488}" srcOrd="1" destOrd="0" presId="urn:microsoft.com/office/officeart/2005/8/layout/hList7#1"/>
    <dgm:cxn modelId="{C5C975CD-4B7D-4AA6-9F9B-E83B130B3C4B}" type="presOf" srcId="{BE907F90-9D92-45A1-94F8-1DCBD5B9715F}" destId="{14E9E240-14D8-48CE-A8EF-4C26DD964D0B}" srcOrd="0" destOrd="0" presId="urn:microsoft.com/office/officeart/2005/8/layout/hList7#1"/>
    <dgm:cxn modelId="{D49A4A8E-E13A-48B9-A452-439EA4800B82}" srcId="{7D9F30EA-5AAD-4B4D-9B37-1898C8B1B1C4}" destId="{BE907F90-9D92-45A1-94F8-1DCBD5B9715F}" srcOrd="2" destOrd="0" parTransId="{03FA8934-805C-4CA4-B0FE-FC842D45AFE0}" sibTransId="{1C6C0DF2-B0CB-4D92-954A-55B02AC860DD}"/>
    <dgm:cxn modelId="{C18F94C0-A146-4255-BD34-1D02D94F8D2A}" type="presOf" srcId="{7D9F30EA-5AAD-4B4D-9B37-1898C8B1B1C4}" destId="{D7F1AC36-BB02-40D3-9EAC-6004F15E8D99}" srcOrd="0" destOrd="0" presId="urn:microsoft.com/office/officeart/2005/8/layout/hList7#1"/>
    <dgm:cxn modelId="{B3B3CAD2-643F-483A-AC48-5C9D27C0AE1F}" type="presParOf" srcId="{D7F1AC36-BB02-40D3-9EAC-6004F15E8D99}" destId="{9132C0C5-E5AF-4E5E-918C-A1BB430E7228}" srcOrd="0" destOrd="0" presId="urn:microsoft.com/office/officeart/2005/8/layout/hList7#1"/>
    <dgm:cxn modelId="{8241F920-F8AB-4049-B239-876810A22784}" type="presParOf" srcId="{D7F1AC36-BB02-40D3-9EAC-6004F15E8D99}" destId="{AC9FC888-4E7D-41D5-BF8D-099DDFB49032}" srcOrd="1" destOrd="0" presId="urn:microsoft.com/office/officeart/2005/8/layout/hList7#1"/>
    <dgm:cxn modelId="{022A535C-B324-48CC-98D0-979B9F422206}" type="presParOf" srcId="{AC9FC888-4E7D-41D5-BF8D-099DDFB49032}" destId="{3B03A404-6FA8-44DF-BD0D-938BEE92A850}" srcOrd="0" destOrd="0" presId="urn:microsoft.com/office/officeart/2005/8/layout/hList7#1"/>
    <dgm:cxn modelId="{C19ACD92-19E6-456C-89E1-902B8172A2F1}" type="presParOf" srcId="{3B03A404-6FA8-44DF-BD0D-938BEE92A850}" destId="{D73F7537-DE83-45D9-AFD1-908328D4D97E}" srcOrd="0" destOrd="0" presId="urn:microsoft.com/office/officeart/2005/8/layout/hList7#1"/>
    <dgm:cxn modelId="{AB824435-CA85-4FDD-A7CF-5C8429ADCD96}" type="presParOf" srcId="{3B03A404-6FA8-44DF-BD0D-938BEE92A850}" destId="{A490A214-21F9-4C52-8E3B-F3A359B01D89}" srcOrd="1" destOrd="0" presId="urn:microsoft.com/office/officeart/2005/8/layout/hList7#1"/>
    <dgm:cxn modelId="{99B49B4E-DFAE-4F47-96B0-0BA37E5290F1}" type="presParOf" srcId="{3B03A404-6FA8-44DF-BD0D-938BEE92A850}" destId="{8FADFE9E-A8A8-41F1-B358-A7A11B6B47E1}" srcOrd="2" destOrd="0" presId="urn:microsoft.com/office/officeart/2005/8/layout/hList7#1"/>
    <dgm:cxn modelId="{E34B854F-9FC6-4C99-B999-26B001ADEA3A}" type="presParOf" srcId="{3B03A404-6FA8-44DF-BD0D-938BEE92A850}" destId="{79E796B1-3ABE-4958-A470-95B84B3BA8FB}" srcOrd="3" destOrd="0" presId="urn:microsoft.com/office/officeart/2005/8/layout/hList7#1"/>
    <dgm:cxn modelId="{5A1C8ED6-688D-4FAD-AAB3-463EA0CC091B}" type="presParOf" srcId="{AC9FC888-4E7D-41D5-BF8D-099DDFB49032}" destId="{E32018F6-38F3-4F68-9FD0-50FD7BED2859}" srcOrd="1" destOrd="0" presId="urn:microsoft.com/office/officeart/2005/8/layout/hList7#1"/>
    <dgm:cxn modelId="{2633C9F5-75B9-4072-96C4-AB5D73183030}" type="presParOf" srcId="{AC9FC888-4E7D-41D5-BF8D-099DDFB49032}" destId="{A7D5A4F7-F72A-48AE-87CD-6C7027652D6C}" srcOrd="2" destOrd="0" presId="urn:microsoft.com/office/officeart/2005/8/layout/hList7#1"/>
    <dgm:cxn modelId="{789BD1FA-9E9D-4721-A57C-1AD887530F32}" type="presParOf" srcId="{A7D5A4F7-F72A-48AE-87CD-6C7027652D6C}" destId="{01B5A3FF-8112-48C6-9524-2594DAB99429}" srcOrd="0" destOrd="0" presId="urn:microsoft.com/office/officeart/2005/8/layout/hList7#1"/>
    <dgm:cxn modelId="{F35CE952-9ECB-42A2-9A71-91B5E98FFEA8}" type="presParOf" srcId="{A7D5A4F7-F72A-48AE-87CD-6C7027652D6C}" destId="{BD834AB3-FAFF-4D74-B8D8-881F0EC6B9AD}" srcOrd="1" destOrd="0" presId="urn:microsoft.com/office/officeart/2005/8/layout/hList7#1"/>
    <dgm:cxn modelId="{1ED8CC33-02B3-400B-9894-72EC9DAB72FD}" type="presParOf" srcId="{A7D5A4F7-F72A-48AE-87CD-6C7027652D6C}" destId="{C8F3C681-2C9B-4653-BE31-D8B25A2AB7FA}" srcOrd="2" destOrd="0" presId="urn:microsoft.com/office/officeart/2005/8/layout/hList7#1"/>
    <dgm:cxn modelId="{2749D2DA-392B-4459-ACA7-973A32902EB3}" type="presParOf" srcId="{A7D5A4F7-F72A-48AE-87CD-6C7027652D6C}" destId="{E6379D24-0F7F-4C89-AA74-40B94EA75227}" srcOrd="3" destOrd="0" presId="urn:microsoft.com/office/officeart/2005/8/layout/hList7#1"/>
    <dgm:cxn modelId="{895596CE-F6C3-43AD-8CBC-E688517A0F86}" type="presParOf" srcId="{AC9FC888-4E7D-41D5-BF8D-099DDFB49032}" destId="{D893FC16-622A-4AA0-9276-3766E5F1AA15}" srcOrd="3" destOrd="0" presId="urn:microsoft.com/office/officeart/2005/8/layout/hList7#1"/>
    <dgm:cxn modelId="{511D7AED-1EBD-4B19-A751-919B19AA8988}" type="presParOf" srcId="{AC9FC888-4E7D-41D5-BF8D-099DDFB49032}" destId="{A10443EA-0A22-4998-85A4-5FC07C4410A8}" srcOrd="4" destOrd="0" presId="urn:microsoft.com/office/officeart/2005/8/layout/hList7#1"/>
    <dgm:cxn modelId="{D277CEF3-89D0-40F1-B9CA-7734F70F7AFD}" type="presParOf" srcId="{A10443EA-0A22-4998-85A4-5FC07C4410A8}" destId="{14E9E240-14D8-48CE-A8EF-4C26DD964D0B}" srcOrd="0" destOrd="0" presId="urn:microsoft.com/office/officeart/2005/8/layout/hList7#1"/>
    <dgm:cxn modelId="{58A173BA-EAC0-4D28-92CF-9CB04CA29FAB}" type="presParOf" srcId="{A10443EA-0A22-4998-85A4-5FC07C4410A8}" destId="{272D07C4-E4A0-4649-AFF9-320ECA914488}" srcOrd="1" destOrd="0" presId="urn:microsoft.com/office/officeart/2005/8/layout/hList7#1"/>
    <dgm:cxn modelId="{0D835E6F-77FF-4415-9DB3-7A71EA7893E3}" type="presParOf" srcId="{A10443EA-0A22-4998-85A4-5FC07C4410A8}" destId="{C7AF8028-0A1F-4B6B-BA86-08AA83130861}" srcOrd="2" destOrd="0" presId="urn:microsoft.com/office/officeart/2005/8/layout/hList7#1"/>
    <dgm:cxn modelId="{85E79C21-B323-4AA3-A798-FD201BB1CE18}" type="presParOf" srcId="{A10443EA-0A22-4998-85A4-5FC07C4410A8}" destId="{801EDB75-7215-4290-9F39-D09130BB9918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бюджета </a:t>
          </a:r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Треневского </a:t>
          </a:r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сельского поселения Миллеровского района до 2020 года,  утвержденный распоряжением Администрации </a:t>
          </a:r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Треневского </a:t>
          </a:r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сельского поселения от </a:t>
          </a:r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25.09.2018 </a:t>
          </a:r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№ </a:t>
          </a:r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56</a:t>
          </a:r>
          <a:endParaRPr lang="ru-RU" sz="1600" b="1" dirty="0">
            <a:solidFill>
              <a:srgbClr val="FFFF00"/>
            </a:solidFill>
          </a:endParaRPr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План мероприятий по оптимизации расходов бюджета </a:t>
          </a:r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Треневского </a:t>
          </a:r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сельского поселения Миллеровского района и сокращению  муниципального долга </a:t>
          </a:r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Треневского </a:t>
          </a:r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сельского поселения до 2020 года, утвержденный распоряжением Администрации </a:t>
          </a:r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Треневского </a:t>
          </a:r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сельского поселения от 16.10.2018 № </a:t>
          </a:r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60</a:t>
          </a:r>
          <a:endParaRPr lang="ru-RU" sz="1600" dirty="0">
            <a:solidFill>
              <a:srgbClr val="FF0000"/>
            </a:solidFill>
          </a:endParaRPr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2" custScaleY="97498" custLinFactNeighborX="8604" custLinFactNeighborY="-657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2" custScaleX="98356" custScaleY="136394" custLinFactNeighborX="920" custLinFactNeighborY="184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1" presStyleCnt="2" custLinFactNeighborX="7881" custLinFactNeighborY="-821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1" presStyleCnt="2" custScaleX="98954" custScaleY="142325" custLinFactNeighborX="262" custLinFactNeighborY="8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20B933-541E-4996-BFA6-04EC9A4A54B5}" type="presOf" srcId="{B24A4114-075E-404F-8B16-9D176DA92767}" destId="{9A9BA3CA-42DC-4E24-BA14-1B2C342C1B46}" srcOrd="0" destOrd="0" presId="urn:microsoft.com/office/officeart/2005/8/layout/chevron2"/>
    <dgm:cxn modelId="{E63985C4-94E8-4498-AEFF-66E1C034FFB7}" type="presOf" srcId="{B782FD21-6C09-4BC0-934D-3C01247185B7}" destId="{9B6A0A72-3C0F-4B82-A7E6-2BA4A15A1DC4}" srcOrd="0" destOrd="0" presId="urn:microsoft.com/office/officeart/2005/8/layout/chevron2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62F46040-DC3D-4F32-A166-9FD6523AD614}" type="presOf" srcId="{333612F3-69F1-4CC0-ACEA-154FBD023C22}" destId="{CA80EEC5-8180-463D-AB43-E20FC1CCE0B0}" srcOrd="0" destOrd="0" presId="urn:microsoft.com/office/officeart/2005/8/layout/chevron2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9E60DC5A-8AB9-400F-851F-D170249324FB}" type="presParOf" srcId="{6CDFB346-5AE3-475E-BC66-186028DEC05D}" destId="{C452401A-080E-446F-8B74-994BE4F30FB4}" srcOrd="2" destOrd="0" presId="urn:microsoft.com/office/officeart/2005/8/layout/chevron2"/>
    <dgm:cxn modelId="{EC7FEEA8-2E40-4707-AB8E-2408B195A71A}" type="presParOf" srcId="{C452401A-080E-446F-8B74-994BE4F30FB4}" destId="{9B6A0A72-3C0F-4B82-A7E6-2BA4A15A1DC4}" srcOrd="0" destOrd="0" presId="urn:microsoft.com/office/officeart/2005/8/layout/chevron2"/>
    <dgm:cxn modelId="{B07C9474-E386-4CD7-9B8D-EFF525BABE77}" type="presParOf" srcId="{C452401A-080E-446F-8B74-994BE4F30FB4}" destId="{9A9BA3CA-42DC-4E24-BA14-1B2C342C1B46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1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endParaRPr lang="ru-RU" sz="1400" dirty="0" smtClean="0">
            <a:latin typeface="+mj-lt"/>
          </a:endParaRPr>
        </a:p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4 170,9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1400" dirty="0" smtClean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1 208,5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0B9B2A67-3308-4738-A989-277DB42E2389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607,0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BA090E94-8B27-4531-ACFD-055B1B3DB79D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Земельный налог </a:t>
          </a:r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2 177,7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91CA2F1-D445-458F-9CD2-C8AFD2E6E334}" type="parTrans" cxnId="{88B3C375-A51F-4C96-9C49-6C7EE1333A2E}">
      <dgm:prSet/>
      <dgm:spPr/>
      <dgm:t>
        <a:bodyPr/>
        <a:lstStyle/>
        <a:p>
          <a:endParaRPr lang="ru-RU"/>
        </a:p>
      </dgm:t>
    </dgm:pt>
    <dgm:pt modelId="{29385BA7-84CD-47DD-AD14-392FE9FE061F}" type="sibTrans" cxnId="{88B3C375-A51F-4C96-9C49-6C7EE1333A2E}">
      <dgm:prSet/>
      <dgm:spPr/>
      <dgm:t>
        <a:bodyPr/>
        <a:lstStyle/>
        <a:p>
          <a:endParaRPr lang="ru-RU"/>
        </a:p>
      </dgm:t>
    </dgm:pt>
    <dgm:pt modelId="{9589BF18-EB43-46B1-B7B8-63ADBDFDC163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32,9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C08EA7C-BFFB-47BE-8AE9-56286B5A196F}" type="parTrans" cxnId="{BC9EECA3-31A3-40D6-B395-5CD9FE4B63D3}">
      <dgm:prSet/>
      <dgm:spPr/>
      <dgm:t>
        <a:bodyPr/>
        <a:lstStyle/>
        <a:p>
          <a:endParaRPr lang="ru-RU"/>
        </a:p>
      </dgm:t>
    </dgm:pt>
    <dgm:pt modelId="{95ADC15E-E719-415A-A3F1-FDF2C80A9E52}" type="sibTrans" cxnId="{BC9EECA3-31A3-40D6-B395-5CD9FE4B63D3}">
      <dgm:prSet/>
      <dgm:spPr/>
      <dgm:t>
        <a:bodyPr/>
        <a:lstStyle/>
        <a:p>
          <a:endParaRPr lang="ru-RU"/>
        </a:p>
      </dgm:t>
    </dgm:pt>
    <dgm:pt modelId="{92A80C17-EBAF-4C75-853C-60185C6E6DCD}">
      <dgm:prSet phldrT="[Текст]" custT="1"/>
      <dgm:spPr/>
      <dgm:t>
        <a:bodyPr anchor="ctr"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</a:t>
          </a:r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228,9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068A6FB-EA8B-4EDE-B297-830E4A59359A}" type="parTrans" cxnId="{EC4176CC-0D54-4332-BD77-C94274568FD9}">
      <dgm:prSet/>
      <dgm:spPr/>
      <dgm:t>
        <a:bodyPr/>
        <a:lstStyle/>
        <a:p>
          <a:endParaRPr lang="ru-RU"/>
        </a:p>
      </dgm:t>
    </dgm:pt>
    <dgm:pt modelId="{085152F4-1F84-4EDB-80AC-EDE2399913A8}" type="sibTrans" cxnId="{EC4176CC-0D54-4332-BD77-C94274568FD9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6" custScaleY="120642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6" custScaleX="92777" custScaleY="126532" custLinFactNeighborX="-9319" custLinFactNeighborY="40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1" presStyleCnt="6" custLinFactY="116835" custLinFactNeighborX="9434" custLinFactNeighborY="200000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1" presStyleCnt="6" custScaleX="87822" custScaleY="90040" custLinFactY="178203" custLinFactNeighborX="-13360" custLinFactNeighborY="20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712BDC1E-CA2D-4B05-B9F9-47FDD7A8558E}" type="pres">
      <dgm:prSet presAssocID="{9589BF18-EB43-46B1-B7B8-63ADBDFDC163}" presName="comp" presStyleCnt="0"/>
      <dgm:spPr/>
      <dgm:t>
        <a:bodyPr/>
        <a:lstStyle/>
        <a:p>
          <a:endParaRPr lang="ru-RU"/>
        </a:p>
      </dgm:t>
    </dgm:pt>
    <dgm:pt modelId="{F3E8F88B-0370-448B-8D0E-D54292C8691C}" type="pres">
      <dgm:prSet presAssocID="{9589BF18-EB43-46B1-B7B8-63ADBDFDC163}" presName="box" presStyleLbl="node1" presStyleIdx="2" presStyleCnt="6" custScaleY="92954" custLinFactNeighborY="10078"/>
      <dgm:spPr/>
      <dgm:t>
        <a:bodyPr/>
        <a:lstStyle/>
        <a:p>
          <a:endParaRPr lang="ru-RU"/>
        </a:p>
      </dgm:t>
    </dgm:pt>
    <dgm:pt modelId="{0EECD78B-C0A7-434E-9ADD-45852886C17A}" type="pres">
      <dgm:prSet presAssocID="{9589BF18-EB43-46B1-B7B8-63ADBDFDC163}" presName="img" presStyleLbl="fgImgPlace1" presStyleIdx="2" presStyleCnt="6" custScaleX="87599" custScaleY="99393" custLinFactNeighborX="-13471" custLinFactNeighborY="477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90A8A9-C296-4A7F-9B52-773A003D1EB8}" type="pres">
      <dgm:prSet presAssocID="{9589BF18-EB43-46B1-B7B8-63ADBDFDC163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32F77-098C-4AB4-88AE-9F2D2C8772AA}" type="pres">
      <dgm:prSet presAssocID="{95ADC15E-E719-415A-A3F1-FDF2C80A9E52}" presName="spacer" presStyleCnt="0"/>
      <dgm:spPr/>
      <dgm:t>
        <a:bodyPr/>
        <a:lstStyle/>
        <a:p>
          <a:endParaRPr lang="ru-RU"/>
        </a:p>
      </dgm:t>
    </dgm:pt>
    <dgm:pt modelId="{8A66E07E-A0AF-47B7-92C7-CC6CC7F443E5}" type="pres">
      <dgm:prSet presAssocID="{0B9B2A67-3308-4738-A989-277DB42E2389}" presName="comp" presStyleCnt="0"/>
      <dgm:spPr/>
      <dgm:t>
        <a:bodyPr/>
        <a:lstStyle/>
        <a:p>
          <a:endParaRPr lang="ru-RU"/>
        </a:p>
      </dgm:t>
    </dgm:pt>
    <dgm:pt modelId="{3AE17446-860D-4EED-9858-81EAAEE74108}" type="pres">
      <dgm:prSet presAssocID="{0B9B2A67-3308-4738-A989-277DB42E2389}" presName="box" presStyleLbl="node1" presStyleIdx="3" presStyleCnt="6" custLinFactY="100000" custLinFactNeighborY="107053"/>
      <dgm:spPr/>
      <dgm:t>
        <a:bodyPr/>
        <a:lstStyle/>
        <a:p>
          <a:endParaRPr lang="ru-RU"/>
        </a:p>
      </dgm:t>
    </dgm:pt>
    <dgm:pt modelId="{59208E79-B8A7-477C-B741-F3EAF6407C81}" type="pres">
      <dgm:prSet presAssocID="{0B9B2A67-3308-4738-A989-277DB42E2389}" presName="img" presStyleLbl="fgImgPlace1" presStyleIdx="3" presStyleCnt="6" custLinFactY="100000" custLinFactNeighborX="-7271" custLinFactNeighborY="15778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B89233-6C18-422C-8D76-B2F98DAF26EC}" type="pres">
      <dgm:prSet presAssocID="{0B9B2A67-3308-4738-A989-277DB42E2389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09232-9FB8-4255-9181-A895BADDD6C1}" type="pres">
      <dgm:prSet presAssocID="{F45485CB-20B1-475E-B0DF-D9C24AC455BE}" presName="spacer" presStyleCnt="0"/>
      <dgm:spPr/>
      <dgm:t>
        <a:bodyPr/>
        <a:lstStyle/>
        <a:p>
          <a:endParaRPr lang="ru-RU"/>
        </a:p>
      </dgm:t>
    </dgm:pt>
    <dgm:pt modelId="{DFA610A1-31CA-4877-A569-7886975AEFA6}" type="pres">
      <dgm:prSet presAssocID="{BA090E94-8B27-4531-ACFD-055B1B3DB79D}" presName="comp" presStyleCnt="0"/>
      <dgm:spPr/>
      <dgm:t>
        <a:bodyPr/>
        <a:lstStyle/>
        <a:p>
          <a:endParaRPr lang="ru-RU"/>
        </a:p>
      </dgm:t>
    </dgm:pt>
    <dgm:pt modelId="{2FF4AF0E-1500-4BD3-8C3A-3E143A3E4058}" type="pres">
      <dgm:prSet presAssocID="{BA090E94-8B27-4531-ACFD-055B1B3DB79D}" presName="box" presStyleLbl="node1" presStyleIdx="4" presStyleCnt="6" custScaleY="121377" custLinFactY="-135102" custLinFactNeighborY="-200000"/>
      <dgm:spPr/>
      <dgm:t>
        <a:bodyPr/>
        <a:lstStyle/>
        <a:p>
          <a:endParaRPr lang="ru-RU"/>
        </a:p>
      </dgm:t>
    </dgm:pt>
    <dgm:pt modelId="{844F59AA-F0BE-4A71-B9FB-41A33D108C7D}" type="pres">
      <dgm:prSet presAssocID="{BA090E94-8B27-4531-ACFD-055B1B3DB79D}" presName="img" presStyleLbl="fgImgPlace1" presStyleIdx="4" presStyleCnt="6" custScaleX="87599" custScaleY="138548" custLinFactY="-200000" custLinFactNeighborX="-13471" custLinFactNeighborY="-21971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D0F5A39-751E-4D35-A16D-B71CC8C5B2E8}" type="pres">
      <dgm:prSet presAssocID="{BA090E94-8B27-4531-ACFD-055B1B3DB79D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DA34F-7B98-416C-A908-6A29F0CE12EB}" type="pres">
      <dgm:prSet presAssocID="{29385BA7-84CD-47DD-AD14-392FE9FE061F}" presName="spacer" presStyleCnt="0"/>
      <dgm:spPr/>
      <dgm:t>
        <a:bodyPr/>
        <a:lstStyle/>
        <a:p>
          <a:endParaRPr lang="ru-RU"/>
        </a:p>
      </dgm:t>
    </dgm:pt>
    <dgm:pt modelId="{99922961-B3B7-481D-98FA-DA18D32303F6}" type="pres">
      <dgm:prSet presAssocID="{92A80C17-EBAF-4C75-853C-60185C6E6DCD}" presName="comp" presStyleCnt="0"/>
      <dgm:spPr/>
      <dgm:t>
        <a:bodyPr/>
        <a:lstStyle/>
        <a:p>
          <a:endParaRPr lang="ru-RU"/>
        </a:p>
      </dgm:t>
    </dgm:pt>
    <dgm:pt modelId="{AF11DD5F-ABA5-4BE8-8237-3507B0BA4660}" type="pres">
      <dgm:prSet presAssocID="{92A80C17-EBAF-4C75-853C-60185C6E6DCD}" presName="box" presStyleLbl="node1" presStyleIdx="5" presStyleCnt="6" custScaleY="69744" custLinFactY="-100000" custLinFactNeighborX="11321" custLinFactNeighborY="-128324"/>
      <dgm:spPr/>
      <dgm:t>
        <a:bodyPr/>
        <a:lstStyle/>
        <a:p>
          <a:endParaRPr lang="ru-RU"/>
        </a:p>
      </dgm:t>
    </dgm:pt>
    <dgm:pt modelId="{0B0E7E74-22FC-4D83-A5A8-B863E1A0FD16}" type="pres">
      <dgm:prSet presAssocID="{92A80C17-EBAF-4C75-853C-60185C6E6DCD}" presName="img" presStyleLbl="fgImgPlace1" presStyleIdx="5" presStyleCnt="6" custScaleX="87597" custScaleY="74946" custLinFactY="-100000" custLinFactNeighborX="-13472" custLinFactNeighborY="-185372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4584B34-AFD3-49B8-81C6-EA512B6A3149}" type="pres">
      <dgm:prSet presAssocID="{92A80C17-EBAF-4C75-853C-60185C6E6DCD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6FCF65-A02D-4564-AE82-6D642D5F55A5}" type="presOf" srcId="{E313B81E-1751-4C21-8155-E4E5788F26D3}" destId="{ECE55AF3-693F-4ADA-963D-E4F57667994B}" srcOrd="1" destOrd="0" presId="urn:microsoft.com/office/officeart/2005/8/layout/vList4#1"/>
    <dgm:cxn modelId="{AABD967A-2829-4D90-8A42-B41E4973856F}" type="presOf" srcId="{BA090E94-8B27-4531-ACFD-055B1B3DB79D}" destId="{7D0F5A39-751E-4D35-A16D-B71CC8C5B2E8}" srcOrd="1" destOrd="0" presId="urn:microsoft.com/office/officeart/2005/8/layout/vList4#1"/>
    <dgm:cxn modelId="{AD796273-A5D5-4972-BF0A-48AE15FB65A6}" type="presOf" srcId="{0B9B2A67-3308-4738-A989-277DB42E2389}" destId="{6DB89233-6C18-422C-8D76-B2F98DAF26EC}" srcOrd="1" destOrd="0" presId="urn:microsoft.com/office/officeart/2005/8/layout/vList4#1"/>
    <dgm:cxn modelId="{EC4176CC-0D54-4332-BD77-C94274568FD9}" srcId="{227A101D-8088-4F21-A936-43AB877355D2}" destId="{92A80C17-EBAF-4C75-853C-60185C6E6DCD}" srcOrd="5" destOrd="0" parTransId="{3068A6FB-EA8B-4EDE-B297-830E4A59359A}" sibTransId="{085152F4-1F84-4EDB-80AC-EDE2399913A8}"/>
    <dgm:cxn modelId="{977231F2-CA44-49BD-A0E1-5360B2B00BB0}" type="presOf" srcId="{BA090E94-8B27-4531-ACFD-055B1B3DB79D}" destId="{2FF4AF0E-1500-4BD3-8C3A-3E143A3E4058}" srcOrd="0" destOrd="0" presId="urn:microsoft.com/office/officeart/2005/8/layout/vList4#1"/>
    <dgm:cxn modelId="{137B02CA-0AB3-429E-9F8F-D7DCBE6167EA}" type="presOf" srcId="{92A80C17-EBAF-4C75-853C-60185C6E6DCD}" destId="{AF11DD5F-ABA5-4BE8-8237-3507B0BA4660}" srcOrd="0" destOrd="0" presId="urn:microsoft.com/office/officeart/2005/8/layout/vList4#1"/>
    <dgm:cxn modelId="{1B953493-F6F7-47FE-B292-8924ADD9A5A0}" srcId="{227A101D-8088-4F21-A936-43AB877355D2}" destId="{8061A499-68BB-4517-AEA3-079F9BE298A5}" srcOrd="1" destOrd="0" parTransId="{55E260D4-7E74-422F-989D-1A883D30C42B}" sibTransId="{2FF04357-4C60-47B2-ABA7-F34F2DD98536}"/>
    <dgm:cxn modelId="{88B3C375-A51F-4C96-9C49-6C7EE1333A2E}" srcId="{227A101D-8088-4F21-A936-43AB877355D2}" destId="{BA090E94-8B27-4531-ACFD-055B1B3DB79D}" srcOrd="4" destOrd="0" parTransId="{E91CA2F1-D445-458F-9CD2-C8AFD2E6E334}" sibTransId="{29385BA7-84CD-47DD-AD14-392FE9FE061F}"/>
    <dgm:cxn modelId="{3EA12B1F-0CEC-4528-A23C-64FA5B3729F5}" type="presOf" srcId="{92A80C17-EBAF-4C75-853C-60185C6E6DCD}" destId="{04584B34-AFD3-49B8-81C6-EA512B6A3149}" srcOrd="1" destOrd="0" presId="urn:microsoft.com/office/officeart/2005/8/layout/vList4#1"/>
    <dgm:cxn modelId="{32043912-73CB-448B-B92A-3CAD94610B94}" type="presOf" srcId="{9589BF18-EB43-46B1-B7B8-63ADBDFDC163}" destId="{F3E8F88B-0370-448B-8D0E-D54292C8691C}" srcOrd="0" destOrd="0" presId="urn:microsoft.com/office/officeart/2005/8/layout/vList4#1"/>
    <dgm:cxn modelId="{4B0AC37B-C866-4EF6-924F-A0F18C29C9AE}" type="presOf" srcId="{8061A499-68BB-4517-AEA3-079F9BE298A5}" destId="{15C59F69-595E-4B67-B539-081BDD40D04C}" srcOrd="1" destOrd="0" presId="urn:microsoft.com/office/officeart/2005/8/layout/vList4#1"/>
    <dgm:cxn modelId="{BC9EECA3-31A3-40D6-B395-5CD9FE4B63D3}" srcId="{227A101D-8088-4F21-A936-43AB877355D2}" destId="{9589BF18-EB43-46B1-B7B8-63ADBDFDC163}" srcOrd="2" destOrd="0" parTransId="{0C08EA7C-BFFB-47BE-8AE9-56286B5A196F}" sibTransId="{95ADC15E-E719-415A-A3F1-FDF2C80A9E52}"/>
    <dgm:cxn modelId="{68B25E46-0069-416F-8FC5-A317F2D785D8}" type="presOf" srcId="{9589BF18-EB43-46B1-B7B8-63ADBDFDC163}" destId="{0090A8A9-C296-4A7F-9B52-773A003D1EB8}" srcOrd="1" destOrd="0" presId="urn:microsoft.com/office/officeart/2005/8/layout/vList4#1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12D9766A-BC16-4BCC-B168-A8BD57CAB74C}" type="presOf" srcId="{E313B81E-1751-4C21-8155-E4E5788F26D3}" destId="{3D57390B-957B-42E2-9EEB-3D286DE16B84}" srcOrd="0" destOrd="0" presId="urn:microsoft.com/office/officeart/2005/8/layout/vList4#1"/>
    <dgm:cxn modelId="{06D30062-499B-45EE-8435-9C4D39A9B99A}" type="presOf" srcId="{227A101D-8088-4F21-A936-43AB877355D2}" destId="{B17E2703-ED7C-40C1-AA5F-205C0BB9EA84}" srcOrd="0" destOrd="0" presId="urn:microsoft.com/office/officeart/2005/8/layout/vList4#1"/>
    <dgm:cxn modelId="{AAE36993-FAAE-49CB-88DC-E5A4AA805891}" srcId="{227A101D-8088-4F21-A936-43AB877355D2}" destId="{0B9B2A67-3308-4738-A989-277DB42E2389}" srcOrd="3" destOrd="0" parTransId="{B59CBA58-19C8-46DB-9EC7-31A700C71AA8}" sibTransId="{F45485CB-20B1-475E-B0DF-D9C24AC455BE}"/>
    <dgm:cxn modelId="{F687BA28-450C-4F12-ADAB-BAE88317AEBB}" type="presOf" srcId="{0B9B2A67-3308-4738-A989-277DB42E2389}" destId="{3AE17446-860D-4EED-9858-81EAAEE74108}" srcOrd="0" destOrd="0" presId="urn:microsoft.com/office/officeart/2005/8/layout/vList4#1"/>
    <dgm:cxn modelId="{C1CBB9CB-F2F4-451B-AC8B-4041A43B94A9}" type="presOf" srcId="{8061A499-68BB-4517-AEA3-079F9BE298A5}" destId="{681E65EC-7E48-44FF-9933-C4F2C62D5FC2}" srcOrd="0" destOrd="0" presId="urn:microsoft.com/office/officeart/2005/8/layout/vList4#1"/>
    <dgm:cxn modelId="{0F2D3CDF-BB8C-4D2C-82D0-A4CE2C52482E}" type="presParOf" srcId="{B17E2703-ED7C-40C1-AA5F-205C0BB9EA84}" destId="{94272FED-D994-4743-844C-5070BB732343}" srcOrd="0" destOrd="0" presId="urn:microsoft.com/office/officeart/2005/8/layout/vList4#1"/>
    <dgm:cxn modelId="{C3298EF1-0E83-4B67-924E-41E3C0A7B290}" type="presParOf" srcId="{94272FED-D994-4743-844C-5070BB732343}" destId="{3D57390B-957B-42E2-9EEB-3D286DE16B84}" srcOrd="0" destOrd="0" presId="urn:microsoft.com/office/officeart/2005/8/layout/vList4#1"/>
    <dgm:cxn modelId="{08C416F4-8312-448C-817A-B33E58F7E947}" type="presParOf" srcId="{94272FED-D994-4743-844C-5070BB732343}" destId="{DC3D1057-3911-49DC-8B4B-4F8305BF098A}" srcOrd="1" destOrd="0" presId="urn:microsoft.com/office/officeart/2005/8/layout/vList4#1"/>
    <dgm:cxn modelId="{AF3D2BCA-0310-41EC-81C5-28B79EE0235A}" type="presParOf" srcId="{94272FED-D994-4743-844C-5070BB732343}" destId="{ECE55AF3-693F-4ADA-963D-E4F57667994B}" srcOrd="2" destOrd="0" presId="urn:microsoft.com/office/officeart/2005/8/layout/vList4#1"/>
    <dgm:cxn modelId="{09E49E7B-46F1-4AA0-B9AA-18FEF0F0C31F}" type="presParOf" srcId="{B17E2703-ED7C-40C1-AA5F-205C0BB9EA84}" destId="{A2C514FB-D7EB-4AA8-B2BD-147960D9F9FC}" srcOrd="1" destOrd="0" presId="urn:microsoft.com/office/officeart/2005/8/layout/vList4#1"/>
    <dgm:cxn modelId="{6C590537-C3EF-41FA-A5F0-586A139CEC69}" type="presParOf" srcId="{B17E2703-ED7C-40C1-AA5F-205C0BB9EA84}" destId="{7D4D5190-7A99-4EE3-BF13-894BFF6BFA1A}" srcOrd="2" destOrd="0" presId="urn:microsoft.com/office/officeart/2005/8/layout/vList4#1"/>
    <dgm:cxn modelId="{799D9E7D-3B05-4D9D-82D6-F505862EC084}" type="presParOf" srcId="{7D4D5190-7A99-4EE3-BF13-894BFF6BFA1A}" destId="{681E65EC-7E48-44FF-9933-C4F2C62D5FC2}" srcOrd="0" destOrd="0" presId="urn:microsoft.com/office/officeart/2005/8/layout/vList4#1"/>
    <dgm:cxn modelId="{EB9874D8-34D6-42D8-B8FF-C8D71A619C59}" type="presParOf" srcId="{7D4D5190-7A99-4EE3-BF13-894BFF6BFA1A}" destId="{7DE197FE-AADA-44C3-8B2B-CF16D12E116A}" srcOrd="1" destOrd="0" presId="urn:microsoft.com/office/officeart/2005/8/layout/vList4#1"/>
    <dgm:cxn modelId="{55DC4190-CB0A-4367-BF8F-2CF70FB2AD36}" type="presParOf" srcId="{7D4D5190-7A99-4EE3-BF13-894BFF6BFA1A}" destId="{15C59F69-595E-4B67-B539-081BDD40D04C}" srcOrd="2" destOrd="0" presId="urn:microsoft.com/office/officeart/2005/8/layout/vList4#1"/>
    <dgm:cxn modelId="{A6625770-2D74-4524-BBBF-AF8F23110659}" type="presParOf" srcId="{B17E2703-ED7C-40C1-AA5F-205C0BB9EA84}" destId="{6AFA3499-CF7C-4437-BB77-60DAFC4E26ED}" srcOrd="3" destOrd="0" presId="urn:microsoft.com/office/officeart/2005/8/layout/vList4#1"/>
    <dgm:cxn modelId="{7071AAB6-9404-437E-99EF-CD96EE1838E9}" type="presParOf" srcId="{B17E2703-ED7C-40C1-AA5F-205C0BB9EA84}" destId="{712BDC1E-CA2D-4B05-B9F9-47FDD7A8558E}" srcOrd="4" destOrd="0" presId="urn:microsoft.com/office/officeart/2005/8/layout/vList4#1"/>
    <dgm:cxn modelId="{D4DC3C3C-2F21-442E-8B58-4387A9995B6A}" type="presParOf" srcId="{712BDC1E-CA2D-4B05-B9F9-47FDD7A8558E}" destId="{F3E8F88B-0370-448B-8D0E-D54292C8691C}" srcOrd="0" destOrd="0" presId="urn:microsoft.com/office/officeart/2005/8/layout/vList4#1"/>
    <dgm:cxn modelId="{28D454F9-4D05-4234-B8AD-E2F390D9838D}" type="presParOf" srcId="{712BDC1E-CA2D-4B05-B9F9-47FDD7A8558E}" destId="{0EECD78B-C0A7-434E-9ADD-45852886C17A}" srcOrd="1" destOrd="0" presId="urn:microsoft.com/office/officeart/2005/8/layout/vList4#1"/>
    <dgm:cxn modelId="{44B2358B-51B3-4F87-907C-9B93B7B2EA9F}" type="presParOf" srcId="{712BDC1E-CA2D-4B05-B9F9-47FDD7A8558E}" destId="{0090A8A9-C296-4A7F-9B52-773A003D1EB8}" srcOrd="2" destOrd="0" presId="urn:microsoft.com/office/officeart/2005/8/layout/vList4#1"/>
    <dgm:cxn modelId="{FB39B7B0-ADEF-40B4-BA2A-8FF506FE6DE0}" type="presParOf" srcId="{B17E2703-ED7C-40C1-AA5F-205C0BB9EA84}" destId="{55032F77-098C-4AB4-88AE-9F2D2C8772AA}" srcOrd="5" destOrd="0" presId="urn:microsoft.com/office/officeart/2005/8/layout/vList4#1"/>
    <dgm:cxn modelId="{624A1172-48B4-48E8-A4FE-59ACBE313765}" type="presParOf" srcId="{B17E2703-ED7C-40C1-AA5F-205C0BB9EA84}" destId="{8A66E07E-A0AF-47B7-92C7-CC6CC7F443E5}" srcOrd="6" destOrd="0" presId="urn:microsoft.com/office/officeart/2005/8/layout/vList4#1"/>
    <dgm:cxn modelId="{66758489-75AB-45AB-A852-F7F5ECC98966}" type="presParOf" srcId="{8A66E07E-A0AF-47B7-92C7-CC6CC7F443E5}" destId="{3AE17446-860D-4EED-9858-81EAAEE74108}" srcOrd="0" destOrd="0" presId="urn:microsoft.com/office/officeart/2005/8/layout/vList4#1"/>
    <dgm:cxn modelId="{01B383F5-6A52-41DF-9681-4ECA73CCAA1F}" type="presParOf" srcId="{8A66E07E-A0AF-47B7-92C7-CC6CC7F443E5}" destId="{59208E79-B8A7-477C-B741-F3EAF6407C81}" srcOrd="1" destOrd="0" presId="urn:microsoft.com/office/officeart/2005/8/layout/vList4#1"/>
    <dgm:cxn modelId="{59C756A3-FAA5-4E1F-8D14-53644D28348F}" type="presParOf" srcId="{8A66E07E-A0AF-47B7-92C7-CC6CC7F443E5}" destId="{6DB89233-6C18-422C-8D76-B2F98DAF26EC}" srcOrd="2" destOrd="0" presId="urn:microsoft.com/office/officeart/2005/8/layout/vList4#1"/>
    <dgm:cxn modelId="{EB2860DB-9836-41FE-A782-2CC94FEC5562}" type="presParOf" srcId="{B17E2703-ED7C-40C1-AA5F-205C0BB9EA84}" destId="{E6709232-9FB8-4255-9181-A895BADDD6C1}" srcOrd="7" destOrd="0" presId="urn:microsoft.com/office/officeart/2005/8/layout/vList4#1"/>
    <dgm:cxn modelId="{916AB43C-4310-4681-AC35-87771092DFCB}" type="presParOf" srcId="{B17E2703-ED7C-40C1-AA5F-205C0BB9EA84}" destId="{DFA610A1-31CA-4877-A569-7886975AEFA6}" srcOrd="8" destOrd="0" presId="urn:microsoft.com/office/officeart/2005/8/layout/vList4#1"/>
    <dgm:cxn modelId="{9C714576-7BAD-4EE9-BF61-345D8A71A963}" type="presParOf" srcId="{DFA610A1-31CA-4877-A569-7886975AEFA6}" destId="{2FF4AF0E-1500-4BD3-8C3A-3E143A3E4058}" srcOrd="0" destOrd="0" presId="urn:microsoft.com/office/officeart/2005/8/layout/vList4#1"/>
    <dgm:cxn modelId="{ECAB65EC-11FA-4F73-A919-F844B8368AF1}" type="presParOf" srcId="{DFA610A1-31CA-4877-A569-7886975AEFA6}" destId="{844F59AA-F0BE-4A71-B9FB-41A33D108C7D}" srcOrd="1" destOrd="0" presId="urn:microsoft.com/office/officeart/2005/8/layout/vList4#1"/>
    <dgm:cxn modelId="{B5600663-AC7A-4AA5-B587-B0BCCF6AD05C}" type="presParOf" srcId="{DFA610A1-31CA-4877-A569-7886975AEFA6}" destId="{7D0F5A39-751E-4D35-A16D-B71CC8C5B2E8}" srcOrd="2" destOrd="0" presId="urn:microsoft.com/office/officeart/2005/8/layout/vList4#1"/>
    <dgm:cxn modelId="{27E155F4-9BBA-4EC3-AA78-236A1015ED9B}" type="presParOf" srcId="{B17E2703-ED7C-40C1-AA5F-205C0BB9EA84}" destId="{FC4DA34F-7B98-416C-A908-6A29F0CE12EB}" srcOrd="9" destOrd="0" presId="urn:microsoft.com/office/officeart/2005/8/layout/vList4#1"/>
    <dgm:cxn modelId="{7F8728B0-3298-4BB3-8BD3-2EB307BA1CBB}" type="presParOf" srcId="{B17E2703-ED7C-40C1-AA5F-205C0BB9EA84}" destId="{99922961-B3B7-481D-98FA-DA18D32303F6}" srcOrd="10" destOrd="0" presId="urn:microsoft.com/office/officeart/2005/8/layout/vList4#1"/>
    <dgm:cxn modelId="{2ABC3D93-633F-462D-89EC-1345C88D25DA}" type="presParOf" srcId="{99922961-B3B7-481D-98FA-DA18D32303F6}" destId="{AF11DD5F-ABA5-4BE8-8237-3507B0BA4660}" srcOrd="0" destOrd="0" presId="urn:microsoft.com/office/officeart/2005/8/layout/vList4#1"/>
    <dgm:cxn modelId="{AA9DC731-D753-4C94-8774-59C248A97D82}" type="presParOf" srcId="{99922961-B3B7-481D-98FA-DA18D32303F6}" destId="{0B0E7E74-22FC-4D83-A5A8-B863E1A0FD16}" srcOrd="1" destOrd="0" presId="urn:microsoft.com/office/officeart/2005/8/layout/vList4#1"/>
    <dgm:cxn modelId="{F3693A51-4B39-4BF5-8A02-51F57D52FC40}" type="presParOf" srcId="{99922961-B3B7-481D-98FA-DA18D32303F6}" destId="{04584B34-AFD3-49B8-81C6-EA512B6A3149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2" loCatId="list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266,7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317,8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/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    </a:t>
          </a:r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4 042,6</a:t>
          </a:r>
          <a:endParaRPr lang="ru-RU" sz="14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algn="ctr"/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AC7F4D8F-90E7-4113-8AA7-E045A737679F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4 709,7</a:t>
          </a:r>
          <a:endParaRPr lang="ru-RU" sz="14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F08EFA79-F0CB-495A-9642-ED5B19949CB0}" type="parTrans" cxnId="{84B2508D-E45B-42BD-B935-F7CAE7583505}">
      <dgm:prSet/>
      <dgm:spPr/>
      <dgm:t>
        <a:bodyPr/>
        <a:lstStyle/>
        <a:p>
          <a:endParaRPr lang="ru-RU"/>
        </a:p>
      </dgm:t>
    </dgm:pt>
    <dgm:pt modelId="{93A4DCCF-AA92-4AFF-8A3F-454A8EFC19E1}" type="sibTrans" cxnId="{84B2508D-E45B-42BD-B935-F7CAE7583505}">
      <dgm:prSet/>
      <dgm:spPr/>
      <dgm:t>
        <a:bodyPr/>
        <a:lstStyle/>
        <a:p>
          <a:endParaRPr lang="ru-RU"/>
        </a:p>
      </dgm:t>
    </dgm:pt>
    <dgm:pt modelId="{B108F20A-239D-4106-9698-2EFA9EE89891}">
      <dgm:prSet phldrT="[Текст]" custT="1"/>
      <dgm:spPr/>
      <dgm:t>
        <a:bodyPr/>
        <a:lstStyle/>
        <a:p>
          <a:pPr algn="l"/>
          <a:endParaRPr lang="ru-RU" sz="5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Иные расходы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209,8</a:t>
          </a:r>
          <a:endParaRPr lang="ru-RU" sz="1400" b="1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9E499928-9293-4983-B1F9-ABEECD4577EC}" type="parTrans" cxnId="{1932B740-0C68-4BA1-AEAA-DD08A83A9ECC}">
      <dgm:prSet/>
      <dgm:spPr/>
      <dgm:t>
        <a:bodyPr/>
        <a:lstStyle/>
        <a:p>
          <a:endParaRPr lang="ru-RU"/>
        </a:p>
      </dgm:t>
    </dgm:pt>
    <dgm:pt modelId="{46567C1B-C5BA-44D3-97B4-B9D62D4D80DF}" type="sibTrans" cxnId="{1932B740-0C68-4BA1-AEAA-DD08A83A9ECC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5" custLinFactNeighborX="6849" custLinFactNeighborY="0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1" presStyleCnt="5" custScaleY="13024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2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2" presStyleCnt="5" custScaleY="97926" custLinFactNeighborX="2752" custLinFactNeighborY="-86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457FF-7929-4F23-8944-59CC37CB2C59}" type="pres">
      <dgm:prSet presAssocID="{6560EDE6-CC5A-4C9D-8A2C-2654E990D14A}" presName="spacer" presStyleCnt="0"/>
      <dgm:spPr/>
    </dgm:pt>
    <dgm:pt modelId="{2350E0CA-57BF-4684-AC36-EDD559365B77}" type="pres">
      <dgm:prSet presAssocID="{AC7F4D8F-90E7-4113-8AA7-E045A737679F}" presName="comp" presStyleCnt="0"/>
      <dgm:spPr/>
    </dgm:pt>
    <dgm:pt modelId="{97CE86EA-7C7C-4024-815D-E3E95FDCC209}" type="pres">
      <dgm:prSet presAssocID="{AC7F4D8F-90E7-4113-8AA7-E045A737679F}" presName="box" presStyleLbl="node1" presStyleIdx="3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41A6BF44-B293-4BA2-8863-2523825655CA}" type="pres">
      <dgm:prSet presAssocID="{AC7F4D8F-90E7-4113-8AA7-E045A737679F}" presName="img" presStyleLbl="fgImgPlace1" presStyleIdx="3" presStyleCnt="5" custScaleY="9792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2259407-01D8-4452-BE62-306D911EF64E}" type="pres">
      <dgm:prSet presAssocID="{AC7F4D8F-90E7-4113-8AA7-E045A737679F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962F8-55C1-4AA6-ACF6-305ACA7F0FF2}" type="pres">
      <dgm:prSet presAssocID="{93A4DCCF-AA92-4AFF-8A3F-454A8EFC19E1}" presName="spacer" presStyleCnt="0"/>
      <dgm:spPr/>
    </dgm:pt>
    <dgm:pt modelId="{937E53AC-8958-476F-876C-6E6C383D0172}" type="pres">
      <dgm:prSet presAssocID="{B108F20A-239D-4106-9698-2EFA9EE89891}" presName="comp" presStyleCnt="0"/>
      <dgm:spPr/>
    </dgm:pt>
    <dgm:pt modelId="{E6066EEA-7DC4-437C-A2D9-DD5D52A0E9A2}" type="pres">
      <dgm:prSet presAssocID="{B108F20A-239D-4106-9698-2EFA9EE89891}" presName="box" presStyleLbl="node1" presStyleIdx="4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4E606E8D-3DC9-4B03-85E2-15B5B774F507}" type="pres">
      <dgm:prSet presAssocID="{B108F20A-239D-4106-9698-2EFA9EE89891}" presName="img" presStyleLbl="fgImgPlace1" presStyleIdx="4" presStyleCnt="5" custScaleY="9792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4C2E044-817B-41A5-8279-4B0463C72C23}" type="pres">
      <dgm:prSet presAssocID="{B108F20A-239D-4106-9698-2EFA9EE89891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DE88B5-AA87-4656-8341-E629182F621B}" type="presOf" srcId="{68068276-3353-4C66-B853-CC5F797C3845}" destId="{55312841-41DD-44DE-9A9C-3DB5A027B561}" srcOrd="1" destOrd="0" presId="urn:microsoft.com/office/officeart/2005/8/layout/vList4#2"/>
    <dgm:cxn modelId="{2FFF13D2-4E77-4CFF-9A31-0A14F3F2418D}" srcId="{227A101D-8088-4F21-A936-43AB877355D2}" destId="{61D99D17-2746-4EA0-AD49-B2201E3298AB}" srcOrd="2" destOrd="0" parTransId="{F346383C-8891-40C0-90C8-ECC53B07E9E8}" sibTransId="{6560EDE6-CC5A-4C9D-8A2C-2654E990D14A}"/>
    <dgm:cxn modelId="{14773E7B-0C9C-4223-9DF5-C47E8BC8189B}" type="presOf" srcId="{AC7F4D8F-90E7-4113-8AA7-E045A737679F}" destId="{D2259407-01D8-4452-BE62-306D911EF64E}" srcOrd="1" destOrd="0" presId="urn:microsoft.com/office/officeart/2005/8/layout/vList4#2"/>
    <dgm:cxn modelId="{D3751498-F5E8-4D99-934C-B91CDB1FC94E}" type="presOf" srcId="{B108F20A-239D-4106-9698-2EFA9EE89891}" destId="{54C2E044-817B-41A5-8279-4B0463C72C23}" srcOrd="1" destOrd="0" presId="urn:microsoft.com/office/officeart/2005/8/layout/vList4#2"/>
    <dgm:cxn modelId="{271FD91A-C238-4A50-A768-DE83C650921F}" type="presOf" srcId="{61D99D17-2746-4EA0-AD49-B2201E3298AB}" destId="{0CE79A18-16FB-4FBF-9129-D4AB1E2AEE32}" srcOrd="0" destOrd="0" presId="urn:microsoft.com/office/officeart/2005/8/layout/vList4#2"/>
    <dgm:cxn modelId="{CF96AFAD-3612-4EFD-8E6A-C7198F3DDEBC}" type="presOf" srcId="{0CB101B1-31FC-4497-B774-302BD4E2A2CB}" destId="{ED0EA491-65AE-4061-9E58-F527A96B4B18}" srcOrd="1" destOrd="0" presId="urn:microsoft.com/office/officeart/2005/8/layout/vList4#2"/>
    <dgm:cxn modelId="{B49FE7FD-8A61-4FD2-9389-47277BB8059E}" type="presOf" srcId="{B108F20A-239D-4106-9698-2EFA9EE89891}" destId="{E6066EEA-7DC4-437C-A2D9-DD5D52A0E9A2}" srcOrd="0" destOrd="0" presId="urn:microsoft.com/office/officeart/2005/8/layout/vList4#2"/>
    <dgm:cxn modelId="{84B2508D-E45B-42BD-B935-F7CAE7583505}" srcId="{227A101D-8088-4F21-A936-43AB877355D2}" destId="{AC7F4D8F-90E7-4113-8AA7-E045A737679F}" srcOrd="3" destOrd="0" parTransId="{F08EFA79-F0CB-495A-9642-ED5B19949CB0}" sibTransId="{93A4DCCF-AA92-4AFF-8A3F-454A8EFC19E1}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5BB48CD0-53E5-461C-9DDB-B7375F671B27}" type="presOf" srcId="{61D99D17-2746-4EA0-AD49-B2201E3298AB}" destId="{4CE6E21C-486E-4E7A-97E6-FE3F941B762A}" srcOrd="1" destOrd="0" presId="urn:microsoft.com/office/officeart/2005/8/layout/vList4#2"/>
    <dgm:cxn modelId="{BAA27C9C-2E59-417E-BE30-648AD2CA1D0D}" type="presOf" srcId="{68068276-3353-4C66-B853-CC5F797C3845}" destId="{1331ED41-3DD3-4EE3-8258-251B37A8AA34}" srcOrd="0" destOrd="0" presId="urn:microsoft.com/office/officeart/2005/8/layout/vList4#2"/>
    <dgm:cxn modelId="{1748BEC6-7FB7-49F1-83F5-E53ABFC3F9DB}" type="presOf" srcId="{AC7F4D8F-90E7-4113-8AA7-E045A737679F}" destId="{97CE86EA-7C7C-4024-815D-E3E95FDCC209}" srcOrd="0" destOrd="0" presId="urn:microsoft.com/office/officeart/2005/8/layout/vList4#2"/>
    <dgm:cxn modelId="{9469BABD-7B52-472A-919C-FD09352CDD3D}" srcId="{227A101D-8088-4F21-A936-43AB877355D2}" destId="{0CB101B1-31FC-4497-B774-302BD4E2A2CB}" srcOrd="1" destOrd="0" parTransId="{72B65FE5-70A3-4544-A451-2D11560A5446}" sibTransId="{A20E049E-2BD9-47CC-87E7-27BD5E13D5CD}"/>
    <dgm:cxn modelId="{1932B740-0C68-4BA1-AEAA-DD08A83A9ECC}" srcId="{227A101D-8088-4F21-A936-43AB877355D2}" destId="{B108F20A-239D-4106-9698-2EFA9EE89891}" srcOrd="4" destOrd="0" parTransId="{9E499928-9293-4983-B1F9-ABEECD4577EC}" sibTransId="{46567C1B-C5BA-44D3-97B4-B9D62D4D80DF}"/>
    <dgm:cxn modelId="{5D35DB28-5D3C-4448-8034-61B0BA05D87F}" type="presOf" srcId="{227A101D-8088-4F21-A936-43AB877355D2}" destId="{B17E2703-ED7C-40C1-AA5F-205C0BB9EA84}" srcOrd="0" destOrd="0" presId="urn:microsoft.com/office/officeart/2005/8/layout/vList4#2"/>
    <dgm:cxn modelId="{97895F70-F512-4FAC-B427-F8448F4A03F4}" type="presOf" srcId="{0CB101B1-31FC-4497-B774-302BD4E2A2CB}" destId="{67233FA9-89F9-43A8-9F80-99BA1DBCD9E3}" srcOrd="0" destOrd="0" presId="urn:microsoft.com/office/officeart/2005/8/layout/vList4#2"/>
    <dgm:cxn modelId="{C144162E-AE20-46EA-8EE1-4212686E859A}" type="presParOf" srcId="{B17E2703-ED7C-40C1-AA5F-205C0BB9EA84}" destId="{72FA62D0-0599-45E8-836F-576228845A69}" srcOrd="0" destOrd="0" presId="urn:microsoft.com/office/officeart/2005/8/layout/vList4#2"/>
    <dgm:cxn modelId="{88270682-ABA5-44D1-AA56-BAA630EE3478}" type="presParOf" srcId="{72FA62D0-0599-45E8-836F-576228845A69}" destId="{1331ED41-3DD3-4EE3-8258-251B37A8AA34}" srcOrd="0" destOrd="0" presId="urn:microsoft.com/office/officeart/2005/8/layout/vList4#2"/>
    <dgm:cxn modelId="{E1D19AA3-494C-42D4-8090-040F0C3A1E63}" type="presParOf" srcId="{72FA62D0-0599-45E8-836F-576228845A69}" destId="{8742C5EE-2DD0-46E4-AB75-87A4D25F8D62}" srcOrd="1" destOrd="0" presId="urn:microsoft.com/office/officeart/2005/8/layout/vList4#2"/>
    <dgm:cxn modelId="{947E0587-F0B1-4FF4-BBCC-7FB177976841}" type="presParOf" srcId="{72FA62D0-0599-45E8-836F-576228845A69}" destId="{55312841-41DD-44DE-9A9C-3DB5A027B561}" srcOrd="2" destOrd="0" presId="urn:microsoft.com/office/officeart/2005/8/layout/vList4#2"/>
    <dgm:cxn modelId="{5ACB297A-E745-4F3E-9247-62ECDF56971E}" type="presParOf" srcId="{B17E2703-ED7C-40C1-AA5F-205C0BB9EA84}" destId="{F66298ED-D5A6-459E-9653-B88A0D7DE72D}" srcOrd="1" destOrd="0" presId="urn:microsoft.com/office/officeart/2005/8/layout/vList4#2"/>
    <dgm:cxn modelId="{D8198283-C277-4BD1-A1DF-57447762AE22}" type="presParOf" srcId="{B17E2703-ED7C-40C1-AA5F-205C0BB9EA84}" destId="{931DB2C6-6A18-4320-B852-C2613EDB2FA8}" srcOrd="2" destOrd="0" presId="urn:microsoft.com/office/officeart/2005/8/layout/vList4#2"/>
    <dgm:cxn modelId="{40DD30C9-D9A4-4219-8BD2-797A88A4D9B6}" type="presParOf" srcId="{931DB2C6-6A18-4320-B852-C2613EDB2FA8}" destId="{67233FA9-89F9-43A8-9F80-99BA1DBCD9E3}" srcOrd="0" destOrd="0" presId="urn:microsoft.com/office/officeart/2005/8/layout/vList4#2"/>
    <dgm:cxn modelId="{36776BE8-A558-408A-916B-2A8231861CEB}" type="presParOf" srcId="{931DB2C6-6A18-4320-B852-C2613EDB2FA8}" destId="{B43CAF5A-DF0E-47F1-8B84-50B2394B9328}" srcOrd="1" destOrd="0" presId="urn:microsoft.com/office/officeart/2005/8/layout/vList4#2"/>
    <dgm:cxn modelId="{D9A1D8F4-C2B5-4E55-830D-87AC8F7AD5A1}" type="presParOf" srcId="{931DB2C6-6A18-4320-B852-C2613EDB2FA8}" destId="{ED0EA491-65AE-4061-9E58-F527A96B4B18}" srcOrd="2" destOrd="0" presId="urn:microsoft.com/office/officeart/2005/8/layout/vList4#2"/>
    <dgm:cxn modelId="{DD8DC037-833C-4D6F-94EA-14BCD3FC4153}" type="presParOf" srcId="{B17E2703-ED7C-40C1-AA5F-205C0BB9EA84}" destId="{5D375768-0ECA-4AFD-96FD-19990CEB488B}" srcOrd="3" destOrd="0" presId="urn:microsoft.com/office/officeart/2005/8/layout/vList4#2"/>
    <dgm:cxn modelId="{14433620-87E3-4827-9195-D24F6FBFD010}" type="presParOf" srcId="{B17E2703-ED7C-40C1-AA5F-205C0BB9EA84}" destId="{E9C9C0DB-7628-4918-95C6-35F53D811906}" srcOrd="4" destOrd="0" presId="urn:microsoft.com/office/officeart/2005/8/layout/vList4#2"/>
    <dgm:cxn modelId="{276AE664-E67E-462E-9A88-69CA9DFA01DD}" type="presParOf" srcId="{E9C9C0DB-7628-4918-95C6-35F53D811906}" destId="{0CE79A18-16FB-4FBF-9129-D4AB1E2AEE32}" srcOrd="0" destOrd="0" presId="urn:microsoft.com/office/officeart/2005/8/layout/vList4#2"/>
    <dgm:cxn modelId="{39FA4DEC-249A-43E8-8B5D-1DEDF7E25BC8}" type="presParOf" srcId="{E9C9C0DB-7628-4918-95C6-35F53D811906}" destId="{3A722FFA-D144-4D82-A948-F625B32E43B9}" srcOrd="1" destOrd="0" presId="urn:microsoft.com/office/officeart/2005/8/layout/vList4#2"/>
    <dgm:cxn modelId="{CB863AC3-701F-48A0-8619-4D80D1B88CC9}" type="presParOf" srcId="{E9C9C0DB-7628-4918-95C6-35F53D811906}" destId="{4CE6E21C-486E-4E7A-97E6-FE3F941B762A}" srcOrd="2" destOrd="0" presId="urn:microsoft.com/office/officeart/2005/8/layout/vList4#2"/>
    <dgm:cxn modelId="{328B8F69-D26D-46AA-97C2-6E7D64941490}" type="presParOf" srcId="{B17E2703-ED7C-40C1-AA5F-205C0BB9EA84}" destId="{DA9457FF-7929-4F23-8944-59CC37CB2C59}" srcOrd="5" destOrd="0" presId="urn:microsoft.com/office/officeart/2005/8/layout/vList4#2"/>
    <dgm:cxn modelId="{42EB6D76-EFC6-463F-ADF2-EE7963B7290C}" type="presParOf" srcId="{B17E2703-ED7C-40C1-AA5F-205C0BB9EA84}" destId="{2350E0CA-57BF-4684-AC36-EDD559365B77}" srcOrd="6" destOrd="0" presId="urn:microsoft.com/office/officeart/2005/8/layout/vList4#2"/>
    <dgm:cxn modelId="{F6244EA1-F27C-4B37-8D94-0568ECFA94A4}" type="presParOf" srcId="{2350E0CA-57BF-4684-AC36-EDD559365B77}" destId="{97CE86EA-7C7C-4024-815D-E3E95FDCC209}" srcOrd="0" destOrd="0" presId="urn:microsoft.com/office/officeart/2005/8/layout/vList4#2"/>
    <dgm:cxn modelId="{04CEF719-45D7-4202-A216-7E9CAD7D9EFD}" type="presParOf" srcId="{2350E0CA-57BF-4684-AC36-EDD559365B77}" destId="{41A6BF44-B293-4BA2-8863-2523825655CA}" srcOrd="1" destOrd="0" presId="urn:microsoft.com/office/officeart/2005/8/layout/vList4#2"/>
    <dgm:cxn modelId="{69819D4B-77BD-4D84-8D28-A9FB69A950D4}" type="presParOf" srcId="{2350E0CA-57BF-4684-AC36-EDD559365B77}" destId="{D2259407-01D8-4452-BE62-306D911EF64E}" srcOrd="2" destOrd="0" presId="urn:microsoft.com/office/officeart/2005/8/layout/vList4#2"/>
    <dgm:cxn modelId="{8C0FC38A-DE57-477E-91B9-9E793C9EF4EC}" type="presParOf" srcId="{B17E2703-ED7C-40C1-AA5F-205C0BB9EA84}" destId="{C20962F8-55C1-4AA6-ACF6-305ACA7F0FF2}" srcOrd="7" destOrd="0" presId="urn:microsoft.com/office/officeart/2005/8/layout/vList4#2"/>
    <dgm:cxn modelId="{EFAD6336-D916-42A5-B54B-625F23694980}" type="presParOf" srcId="{B17E2703-ED7C-40C1-AA5F-205C0BB9EA84}" destId="{937E53AC-8958-476F-876C-6E6C383D0172}" srcOrd="8" destOrd="0" presId="urn:microsoft.com/office/officeart/2005/8/layout/vList4#2"/>
    <dgm:cxn modelId="{0DF6926B-F165-4F86-93C2-AB0F80E69C4F}" type="presParOf" srcId="{937E53AC-8958-476F-876C-6E6C383D0172}" destId="{E6066EEA-7DC4-437C-A2D9-DD5D52A0E9A2}" srcOrd="0" destOrd="0" presId="urn:microsoft.com/office/officeart/2005/8/layout/vList4#2"/>
    <dgm:cxn modelId="{6786AB78-F4B8-4B7F-AEC1-DD1B2926FBEE}" type="presParOf" srcId="{937E53AC-8958-476F-876C-6E6C383D0172}" destId="{4E606E8D-3DC9-4B03-85E2-15B5B774F507}" srcOrd="1" destOrd="0" presId="urn:microsoft.com/office/officeart/2005/8/layout/vList4#2"/>
    <dgm:cxn modelId="{CA94EFAB-6A09-4A00-B1A6-92EBBC3C6047}" type="presParOf" srcId="{937E53AC-8958-476F-876C-6E6C383D0172}" destId="{54C2E044-817B-41A5-8279-4B0463C72C23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316566" y="0"/>
          <a:ext cx="2923834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+mn-lt"/>
            </a:rPr>
            <a:t>Повышение налоговых и неналоговых поступлений в бюджет</a:t>
          </a:r>
          <a:endParaRPr lang="ru-RU" sz="2000" b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>
        <a:off x="316566" y="1164748"/>
        <a:ext cx="2923834" cy="1164748"/>
      </dsp:txXfrm>
    </dsp:sp>
    <dsp:sp modelId="{79E796B1-3ABE-4958-A470-95B84B3BA8FB}">
      <dsp:nvSpPr>
        <dsp:cNvPr id="0" name=""/>
        <dsp:cNvSpPr/>
      </dsp:nvSpPr>
      <dsp:spPr>
        <a:xfrm>
          <a:off x="1372533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3342853" y="0"/>
          <a:ext cx="2750861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latin typeface="+mn-lt"/>
            </a:rPr>
            <a:t>Формирование расходов с учетом их оптимизации и повышения эффективнос</a:t>
          </a:r>
          <a:r>
            <a:rPr lang="ru-RU" sz="2000" kern="1200" dirty="0" smtClean="0">
              <a:solidFill>
                <a:srgbClr val="FF0000"/>
              </a:solidFill>
              <a:latin typeface="+mn-lt"/>
            </a:rPr>
            <a:t>ти</a:t>
          </a:r>
          <a:endParaRPr lang="ru-RU" sz="2000" kern="1200" dirty="0">
            <a:solidFill>
              <a:srgbClr val="FF0000"/>
            </a:solidFill>
            <a:latin typeface="+mn-lt"/>
          </a:endParaRPr>
        </a:p>
      </dsp:txBody>
      <dsp:txXfrm>
        <a:off x="3342853" y="1164748"/>
        <a:ext cx="2750861" cy="1164748"/>
      </dsp:txXfrm>
    </dsp:sp>
    <dsp:sp modelId="{E6379D24-0F7F-4C89-AA74-40B94EA75227}">
      <dsp:nvSpPr>
        <dsp:cNvPr id="0" name=""/>
        <dsp:cNvSpPr/>
      </dsp:nvSpPr>
      <dsp:spPr>
        <a:xfrm>
          <a:off x="4331062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6196166" y="0"/>
          <a:ext cx="2631266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CFF33"/>
              </a:solidFill>
              <a:latin typeface="+mn-lt"/>
            </a:rPr>
            <a:t>Проведение взвешенной долговой политики</a:t>
          </a:r>
          <a:endParaRPr lang="ru-RU" sz="2400" kern="1200" dirty="0">
            <a:solidFill>
              <a:srgbClr val="CCFF33"/>
            </a:solidFill>
            <a:latin typeface="+mn-lt"/>
          </a:endParaRPr>
        </a:p>
      </dsp:txBody>
      <dsp:txXfrm>
        <a:off x="6196166" y="1164748"/>
        <a:ext cx="2631266" cy="1164748"/>
      </dsp:txXfrm>
    </dsp:sp>
    <dsp:sp modelId="{801EDB75-7215-4290-9F39-D09130BB9918}">
      <dsp:nvSpPr>
        <dsp:cNvPr id="0" name=""/>
        <dsp:cNvSpPr/>
      </dsp:nvSpPr>
      <dsp:spPr>
        <a:xfrm>
          <a:off x="7098698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206743" y="96359"/>
          <a:ext cx="99409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-165323" y="470736"/>
          <a:ext cx="2329253" cy="1672318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65323" y="470736"/>
        <a:ext cx="2329253" cy="1672318"/>
      </dsp:txXfrm>
    </dsp:sp>
    <dsp:sp modelId="{CA80EEC5-8180-463D-AB43-E20FC1CCE0B0}">
      <dsp:nvSpPr>
        <dsp:cNvPr id="0" name=""/>
        <dsp:cNvSpPr/>
      </dsp:nvSpPr>
      <dsp:spPr>
        <a:xfrm rot="5400000">
          <a:off x="4355931" y="-2258859"/>
          <a:ext cx="2118018" cy="7243109"/>
        </a:xfrm>
        <a:prstGeom prst="round2SameRect">
          <a:avLst/>
        </a:prstGeom>
        <a:solidFill>
          <a:srgbClr val="90C5D8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бюджета </a:t>
          </a:r>
          <a:r>
            <a:rPr lang="ru-RU" sz="16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Треневского </a:t>
          </a:r>
          <a:r>
            <a:rPr lang="ru-RU" sz="16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сельского поселения Миллеровского района до 2020 года,  утвержденный распоряжением Администрации </a:t>
          </a:r>
          <a:r>
            <a:rPr lang="ru-RU" sz="16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Треневского </a:t>
          </a:r>
          <a:r>
            <a:rPr lang="ru-RU" sz="16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сельского поселения от </a:t>
          </a:r>
          <a:r>
            <a:rPr lang="ru-RU" sz="16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25.09.2018 </a:t>
          </a:r>
          <a:r>
            <a:rPr lang="ru-RU" sz="16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№ </a:t>
          </a:r>
          <a:r>
            <a:rPr lang="ru-RU" sz="16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56</a:t>
          </a:r>
          <a:endParaRPr lang="ru-RU" sz="1600" b="1" kern="1200" dirty="0">
            <a:solidFill>
              <a:srgbClr val="FFFF00"/>
            </a:solidFill>
          </a:endParaRPr>
        </a:p>
      </dsp:txBody>
      <dsp:txXfrm rot="5400000">
        <a:off x="4355931" y="-2258859"/>
        <a:ext cx="2118018" cy="7243109"/>
      </dsp:txXfrm>
    </dsp:sp>
    <dsp:sp modelId="{9B6A0A72-3C0F-4B82-A7E6-2BA4A15A1DC4}">
      <dsp:nvSpPr>
        <dsp:cNvPr id="0" name=""/>
        <dsp:cNvSpPr/>
      </dsp:nvSpPr>
      <dsp:spPr>
        <a:xfrm rot="5400000">
          <a:off x="-207301" y="2869007"/>
          <a:ext cx="2389027" cy="1672318"/>
        </a:xfrm>
        <a:prstGeom prst="bevel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207301" y="2869007"/>
        <a:ext cx="2389027" cy="1672318"/>
      </dsp:txXfrm>
    </dsp:sp>
    <dsp:sp modelId="{9A9BA3CA-42DC-4E24-BA14-1B2C342C1B46}">
      <dsp:nvSpPr>
        <dsp:cNvPr id="0" name=""/>
        <dsp:cNvSpPr/>
      </dsp:nvSpPr>
      <dsp:spPr>
        <a:xfrm rot="5400000">
          <a:off x="4287862" y="-27855"/>
          <a:ext cx="2210118" cy="7287147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План мероприятий по оптимизации расходов бюджета </a:t>
          </a: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Треневского </a:t>
          </a: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сельского поселения Миллеровского района и сокращению  муниципального долга </a:t>
          </a: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Треневского </a:t>
          </a: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сельского поселения до 2020 года, утвержденный распоряжением Администрации </a:t>
          </a: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Треневского </a:t>
          </a: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сельского поселения от 16.10.2018 № </a:t>
          </a: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60</a:t>
          </a:r>
          <a:endParaRPr lang="ru-RU" sz="1600" kern="1200" dirty="0">
            <a:solidFill>
              <a:srgbClr val="FF0000"/>
            </a:solidFill>
          </a:endParaRPr>
        </a:p>
      </dsp:txBody>
      <dsp:txXfrm rot="5400000">
        <a:off x="4287862" y="-27855"/>
        <a:ext cx="2210118" cy="728714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23282"/>
          <a:ext cx="3816424" cy="9146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4 170,9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</dsp:txBody>
      <dsp:txXfrm>
        <a:off x="839098" y="23282"/>
        <a:ext cx="2977325" cy="914636"/>
      </dsp:txXfrm>
    </dsp:sp>
    <dsp:sp modelId="{DC3D1057-3911-49DC-8B4B-4F8305BF098A}">
      <dsp:nvSpPr>
        <dsp:cNvPr id="0" name=""/>
        <dsp:cNvSpPr/>
      </dsp:nvSpPr>
      <dsp:spPr>
        <a:xfrm>
          <a:off x="32249" y="98371"/>
          <a:ext cx="708152" cy="76743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3392506"/>
          <a:ext cx="3816424" cy="758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1 208,5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3392506"/>
        <a:ext cx="2977325" cy="758140"/>
      </dsp:txXfrm>
    </dsp:sp>
    <dsp:sp modelId="{7DE197FE-AADA-44C3-8B2B-CF16D12E116A}">
      <dsp:nvSpPr>
        <dsp:cNvPr id="0" name=""/>
        <dsp:cNvSpPr/>
      </dsp:nvSpPr>
      <dsp:spPr>
        <a:xfrm>
          <a:off x="20315" y="3390318"/>
          <a:ext cx="670331" cy="5461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8F88B-0370-448B-8D0E-D54292C8691C}">
      <dsp:nvSpPr>
        <dsp:cNvPr id="0" name=""/>
        <dsp:cNvSpPr/>
      </dsp:nvSpPr>
      <dsp:spPr>
        <a:xfrm>
          <a:off x="0" y="1900810"/>
          <a:ext cx="3816424" cy="7047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32,9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1900810"/>
        <a:ext cx="2977325" cy="704722"/>
      </dsp:txXfrm>
    </dsp:sp>
    <dsp:sp modelId="{0EECD78B-C0A7-434E-9ADD-45852886C17A}">
      <dsp:nvSpPr>
        <dsp:cNvPr id="0" name=""/>
        <dsp:cNvSpPr/>
      </dsp:nvSpPr>
      <dsp:spPr>
        <a:xfrm>
          <a:off x="20319" y="1904330"/>
          <a:ext cx="668629" cy="60283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4174695"/>
          <a:ext cx="3816424" cy="758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607,0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4174695"/>
        <a:ext cx="2977325" cy="758140"/>
      </dsp:txXfrm>
    </dsp:sp>
    <dsp:sp modelId="{59208E79-B8A7-477C-B741-F3EAF6407C81}">
      <dsp:nvSpPr>
        <dsp:cNvPr id="0" name=""/>
        <dsp:cNvSpPr/>
      </dsp:nvSpPr>
      <dsp:spPr>
        <a:xfrm>
          <a:off x="20315" y="4244230"/>
          <a:ext cx="763284" cy="6065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4AF0E-1500-4BD3-8C3A-3E143A3E4058}">
      <dsp:nvSpPr>
        <dsp:cNvPr id="0" name=""/>
        <dsp:cNvSpPr/>
      </dsp:nvSpPr>
      <dsp:spPr>
        <a:xfrm>
          <a:off x="0" y="898351"/>
          <a:ext cx="3816424" cy="920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Земельный налог </a:t>
          </a: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2 177,7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898351"/>
        <a:ext cx="2977325" cy="920208"/>
      </dsp:txXfrm>
    </dsp:sp>
    <dsp:sp modelId="{844F59AA-F0BE-4A71-B9FB-41A33D108C7D}">
      <dsp:nvSpPr>
        <dsp:cNvPr id="0" name=""/>
        <dsp:cNvSpPr/>
      </dsp:nvSpPr>
      <dsp:spPr>
        <a:xfrm>
          <a:off x="20319" y="933214"/>
          <a:ext cx="668629" cy="8403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1DD5F-ABA5-4BE8-8237-3507B0BA4660}">
      <dsp:nvSpPr>
        <dsp:cNvPr id="0" name=""/>
        <dsp:cNvSpPr/>
      </dsp:nvSpPr>
      <dsp:spPr>
        <a:xfrm>
          <a:off x="0" y="2703901"/>
          <a:ext cx="3816424" cy="5287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</a:t>
          </a: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228,9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2703901"/>
        <a:ext cx="2977325" cy="528757"/>
      </dsp:txXfrm>
    </dsp:sp>
    <dsp:sp modelId="{0B0E7E74-22FC-4D83-A5A8-B863E1A0FD16}">
      <dsp:nvSpPr>
        <dsp:cNvPr id="0" name=""/>
        <dsp:cNvSpPr/>
      </dsp:nvSpPr>
      <dsp:spPr>
        <a:xfrm>
          <a:off x="20319" y="2741202"/>
          <a:ext cx="668614" cy="45455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0"/>
          <a:ext cx="3672408" cy="9340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266,7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27884" y="0"/>
        <a:ext cx="2844523" cy="934029"/>
      </dsp:txXfrm>
    </dsp:sp>
    <dsp:sp modelId="{8742C5EE-2DD0-46E4-AB75-87A4D25F8D62}">
      <dsp:nvSpPr>
        <dsp:cNvPr id="0" name=""/>
        <dsp:cNvSpPr/>
      </dsp:nvSpPr>
      <dsp:spPr>
        <a:xfrm>
          <a:off x="93402" y="93402"/>
          <a:ext cx="734481" cy="7472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1027432"/>
          <a:ext cx="3672408" cy="1216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317,8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27884" y="1027432"/>
        <a:ext cx="2844523" cy="1216526"/>
      </dsp:txXfrm>
    </dsp:sp>
    <dsp:sp modelId="{B43CAF5A-DF0E-47F1-8B84-50B2394B9328}">
      <dsp:nvSpPr>
        <dsp:cNvPr id="0" name=""/>
        <dsp:cNvSpPr/>
      </dsp:nvSpPr>
      <dsp:spPr>
        <a:xfrm>
          <a:off x="93402" y="1262084"/>
          <a:ext cx="734481" cy="7472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2368698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    </a:t>
          </a: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4 042,6</a:t>
          </a:r>
          <a:endParaRPr lang="ru-RU" sz="14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827884" y="2368698"/>
        <a:ext cx="2844523" cy="812783"/>
      </dsp:txXfrm>
    </dsp:sp>
    <dsp:sp modelId="{3A722FFA-D144-4D82-A948-F625B32E43B9}">
      <dsp:nvSpPr>
        <dsp:cNvPr id="0" name=""/>
        <dsp:cNvSpPr/>
      </dsp:nvSpPr>
      <dsp:spPr>
        <a:xfrm>
          <a:off x="113615" y="2371427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E86EA-7C7C-4024-815D-E3E95FDCC209}">
      <dsp:nvSpPr>
        <dsp:cNvPr id="0" name=""/>
        <dsp:cNvSpPr/>
      </dsp:nvSpPr>
      <dsp:spPr>
        <a:xfrm>
          <a:off x="0" y="3274885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4 709,7</a:t>
          </a:r>
          <a:endParaRPr lang="ru-RU" sz="14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latin typeface="Arial" pitchFamily="34" charset="0"/>
            <a:cs typeface="Arial" pitchFamily="34" charset="0"/>
          </a:endParaRPr>
        </a:p>
      </dsp:txBody>
      <dsp:txXfrm>
        <a:off x="827884" y="3274885"/>
        <a:ext cx="2844523" cy="812783"/>
      </dsp:txXfrm>
    </dsp:sp>
    <dsp:sp modelId="{41A6BF44-B293-4BA2-8863-2523825655CA}">
      <dsp:nvSpPr>
        <dsp:cNvPr id="0" name=""/>
        <dsp:cNvSpPr/>
      </dsp:nvSpPr>
      <dsp:spPr>
        <a:xfrm>
          <a:off x="93402" y="3284076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066EEA-7DC4-437C-A2D9-DD5D52A0E9A2}">
      <dsp:nvSpPr>
        <dsp:cNvPr id="0" name=""/>
        <dsp:cNvSpPr/>
      </dsp:nvSpPr>
      <dsp:spPr>
        <a:xfrm>
          <a:off x="0" y="4155768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>
            <a:latin typeface="Arial" pitchFamily="34" charset="0"/>
            <a:cs typeface="Arial" pitchFamily="34" charset="0"/>
          </a:endParaRP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Иные расходы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209,8</a:t>
          </a:r>
          <a:endParaRPr lang="ru-RU" sz="1400" b="1" kern="1200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sp:txBody>
      <dsp:txXfrm>
        <a:off x="827884" y="4155768"/>
        <a:ext cx="2844523" cy="812783"/>
      </dsp:txXfrm>
    </dsp:sp>
    <dsp:sp modelId="{4E606E8D-3DC9-4B03-85E2-15B5B774F507}">
      <dsp:nvSpPr>
        <dsp:cNvPr id="0" name=""/>
        <dsp:cNvSpPr/>
      </dsp:nvSpPr>
      <dsp:spPr>
        <a:xfrm>
          <a:off x="93402" y="4190262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Line 3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0" y="-2204864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333399"/>
          </a:solidFill>
          <a:prstDash val="lgDash"/>
          <a:round/>
          <a:headEnd/>
          <a:tailEnd type="stealth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0.56699</cdr:x>
      <cdr:y>0.03865</cdr:y>
    </cdr:from>
    <cdr:to>
      <cdr:x>0.85048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184576" y="216024"/>
          <a:ext cx="2592233" cy="360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0.14563</cdr:x>
      <cdr:y>0.43803</cdr:y>
    </cdr:from>
    <cdr:to>
      <cdr:x>0.35038</cdr:x>
      <cdr:y>0.60163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331640" y="2448272"/>
          <a:ext cx="1872208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4 042,6</a:t>
          </a:r>
          <a:endParaRPr lang="ru-RU" sz="2000" b="1" dirty="0" smtClean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0.79137</cdr:x>
      <cdr:y>0.05153</cdr:y>
    </cdr:from>
    <cdr:to>
      <cdr:x>0.97249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236296" y="288032"/>
          <a:ext cx="1656161" cy="288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06.12.2018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30119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06.12.2018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828380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686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DCA9C9-669D-4CD0-BD99-FD596CE6654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11F5507-8E77-4E8D-A81F-2F975A48664B}" type="datetime1">
              <a:rPr lang="ru-RU" smtClean="0"/>
              <a:pPr>
                <a:defRPr/>
              </a:pPr>
              <a:t>06.12.2018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7A6D5-027F-4DB0-9A16-72A98B5135F7}" type="datetime1">
              <a:rPr lang="ru-RU" smtClean="0"/>
              <a:pPr>
                <a:defRPr/>
              </a:pPr>
              <a:t>06.12.2018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CAAF5-8045-44A7-B24C-CCEF5557D627}" type="datetime1">
              <a:rPr lang="ru-RU" smtClean="0"/>
              <a:pPr>
                <a:defRPr/>
              </a:pPr>
              <a:t>06.12.2018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5280B-5B00-44BF-B243-C37C248B0055}" type="datetime1">
              <a:rPr lang="ru-RU" smtClean="0"/>
              <a:pPr>
                <a:defRPr/>
              </a:pPr>
              <a:t>06.12.2018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6B022DC-AB95-42E8-B74C-2BF8C53F84E4}" type="datetime1">
              <a:rPr lang="ru-RU" smtClean="0"/>
              <a:pPr>
                <a:defRPr/>
              </a:pPr>
              <a:t>06.12.2018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DBE90372-45E1-445F-BA15-5FFFCD8B6401}" type="datetime1">
              <a:rPr lang="ru-RU" smtClean="0"/>
              <a:pPr>
                <a:defRPr/>
              </a:pPr>
              <a:t>06.12.2018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0498F-6C31-421D-BA6E-9E04BCDF72C7}" type="datetime1">
              <a:rPr lang="ru-RU" smtClean="0"/>
              <a:pPr>
                <a:defRPr/>
              </a:pPr>
              <a:t>06.12.2018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08C30-FE1B-41A3-B56E-D729D39FF96A}" type="datetime1">
              <a:rPr lang="ru-RU" smtClean="0"/>
              <a:pPr>
                <a:defRPr/>
              </a:pPr>
              <a:t>06.12.2018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0CD-BA21-428B-BBCB-8EACF56A2920}" type="datetime1">
              <a:rPr lang="ru-RU" smtClean="0"/>
              <a:pPr>
                <a:defRPr/>
              </a:pPr>
              <a:t>06.12.2018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6FF29-F562-434C-A2D5-1A0991CE9EF9}" type="datetime1">
              <a:rPr lang="ru-RU" smtClean="0"/>
              <a:pPr>
                <a:defRPr/>
              </a:pPr>
              <a:t>06.12.2018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F8119-C6F5-4106-8ECF-22D54F684B9B}" type="datetime1">
              <a:rPr lang="ru-RU" smtClean="0"/>
              <a:pPr>
                <a:defRPr/>
              </a:pPr>
              <a:t>06.12.2018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06.12.2018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06.12.2018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06.12.2018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06.12.2018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06.12.2018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06.12.2018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06.12.2018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06.12.2018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06.12.2018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06.12.2018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06.12.2018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498F7-B7EE-461A-B5C1-5BD47CA1553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06.12.2018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B473-999B-4FA7-9E65-B12FCABB75E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06.12.2018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F813-B8F0-4DB6-877F-B9BFA9DEE6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06.12.2018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24EA-A5EE-44FC-8109-203593FB0CB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06.12.2018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DC0CA8-4552-4DBA-83EF-D5FE054F3EA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06.12.2018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98106-BE66-4603-8AB4-C630BA99F0A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06.12.2018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0E73E-393A-4B9B-AB30-D385CE0F713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06.12.2018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FBD0E-FCE8-463A-8858-F1741EC2A10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06.12.2018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ACB9-6B1B-4733-8D06-528C1D05A3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06.12.2018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65F6-082A-467E-91F0-594766DC446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06.12.2018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7E83-EA08-4D9D-AACC-0F2A089A074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06.12.2018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06.12.2018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06.12.2018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06.12.2018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06.12.2018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06.12.2018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06.12.2018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06.12.2018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06.12.2018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06.12.2018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06.12.2018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06.12.2018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06.12.2018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5A149361-940F-4DE4-A267-7C86AF4F4F9D}" type="datetime1">
              <a:rPr lang="ru-RU" sz="800" smtClean="0">
                <a:solidFill>
                  <a:schemeClr val="accent2"/>
                </a:solidFill>
              </a:rPr>
              <a:pPr algn="l" eaLnBrk="1" latinLnBrk="0" hangingPunct="1"/>
              <a:t>06.12.2018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06.12.2018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84F73A47-0D46-4241-BFFF-87763C757D7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06.12.2018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06.12.2018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4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Relationship Id="rId4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458200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Администрация </a:t>
            </a:r>
            <a:r>
              <a:rPr lang="ru-RU" sz="2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Треневского </a:t>
            </a:r>
            <a:r>
              <a:rPr lang="ru-RU" sz="2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сельского поселения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89040"/>
            <a:ext cx="8964488" cy="306896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92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Проект</a:t>
            </a:r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бюджета </a:t>
            </a:r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Треневского </a:t>
            </a:r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сельского поселения Миллеровского района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2019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2020 и 2021 годов</a:t>
            </a: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(материалы подготовлены с учетом приказа Минфина России от 22.09.2015 № 145н </a:t>
            </a: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916832"/>
            <a:ext cx="716157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solidFill>
                <a:srgbClr val="99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30746344-savings-finances-economy-and-home-concept-close-up-of-man--Stock-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620688"/>
            <a:ext cx="3384376" cy="199134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6712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Динамика доходов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Треневского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сельского поселения Миллеровского района</a:t>
            </a:r>
            <a:endParaRPr lang="ru-RU" sz="2000" b="1" i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graphicFrame>
        <p:nvGraphicFramePr>
          <p:cNvPr id="40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686330911"/>
              </p:ext>
            </p:extLst>
          </p:nvPr>
        </p:nvGraphicFramePr>
        <p:xfrm>
          <a:off x="0" y="1628800"/>
          <a:ext cx="904398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611560" y="1916832"/>
            <a:ext cx="125978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331795" name="Text Box 19"/>
          <p:cNvSpPr txBox="1">
            <a:spLocks noChangeArrowheads="1"/>
          </p:cNvSpPr>
          <p:nvPr/>
        </p:nvSpPr>
        <p:spPr bwMode="auto">
          <a:xfrm>
            <a:off x="1691680" y="2928934"/>
            <a:ext cx="14401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3 959,2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436096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Треневского 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4929190" y="3000372"/>
            <a:ext cx="21602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/>
              <a:t>      </a:t>
            </a:r>
            <a:r>
              <a:rPr lang="ru-RU" b="1" dirty="0" smtClean="0"/>
              <a:t>    1 208,5</a:t>
            </a:r>
            <a:endParaRPr lang="ru-RU" dirty="0" smtClean="0"/>
          </a:p>
        </p:txBody>
      </p:sp>
      <p:sp>
        <p:nvSpPr>
          <p:cNvPr id="29" name="Text Box 38"/>
          <p:cNvSpPr txBox="1">
            <a:spLocks noChangeArrowheads="1"/>
          </p:cNvSpPr>
          <p:nvPr/>
        </p:nvSpPr>
        <p:spPr bwMode="auto">
          <a:xfrm rot="1102473">
            <a:off x="3467910" y="4664730"/>
            <a:ext cx="10081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1200" b="1" dirty="0" smtClean="0">
                <a:solidFill>
                  <a:srgbClr val="95358A"/>
                </a:solidFill>
                <a:latin typeface="Arial" pitchFamily="34" charset="0"/>
                <a:cs typeface="Arial" pitchFamily="34" charset="0"/>
              </a:rPr>
              <a:t>+6,9</a:t>
            </a:r>
            <a:r>
              <a:rPr lang="ru-RU" sz="1200" dirty="0" smtClean="0">
                <a:solidFill>
                  <a:srgbClr val="95358A"/>
                </a:solidFill>
                <a:latin typeface="Arial" pitchFamily="34" charset="0"/>
                <a:cs typeface="Arial" pitchFamily="34" charset="0"/>
              </a:rPr>
              <a:t>%</a:t>
            </a:r>
            <a:endParaRPr lang="ru-RU" sz="1200" dirty="0">
              <a:solidFill>
                <a:srgbClr val="9535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37"/>
          <p:cNvSpPr txBox="1">
            <a:spLocks noChangeArrowheads="1"/>
          </p:cNvSpPr>
          <p:nvPr/>
        </p:nvSpPr>
        <p:spPr bwMode="auto">
          <a:xfrm rot="1242244">
            <a:off x="3488783" y="2957605"/>
            <a:ext cx="8669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   -30,5%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18" name="Line 34"/>
          <p:cNvSpPr>
            <a:spLocks noChangeShapeType="1"/>
          </p:cNvSpPr>
          <p:nvPr/>
        </p:nvSpPr>
        <p:spPr bwMode="auto">
          <a:xfrm>
            <a:off x="3491880" y="2780928"/>
            <a:ext cx="936104" cy="36004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9" name="Line 35"/>
          <p:cNvSpPr>
            <a:spLocks noChangeShapeType="1"/>
          </p:cNvSpPr>
          <p:nvPr/>
        </p:nvSpPr>
        <p:spPr bwMode="auto">
          <a:xfrm flipV="1">
            <a:off x="3275856" y="4221089"/>
            <a:ext cx="1224136" cy="582140"/>
          </a:xfrm>
          <a:prstGeom prst="line">
            <a:avLst/>
          </a:prstGeom>
          <a:noFill/>
          <a:ln w="19050">
            <a:solidFill>
              <a:srgbClr val="333399"/>
            </a:solidFill>
            <a:prstDash val="lg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5963" y="260350"/>
            <a:ext cx="3529012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Треневского 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438" name="Прямоугольник 11"/>
          <p:cNvSpPr>
            <a:spLocks noChangeArrowheads="1"/>
          </p:cNvSpPr>
          <p:nvPr/>
        </p:nvSpPr>
        <p:spPr bwMode="auto">
          <a:xfrm>
            <a:off x="7524328" y="1556792"/>
            <a:ext cx="16196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тыс. </a:t>
            </a:r>
            <a:r>
              <a:rPr lang="ru-RU" sz="1400" b="1" dirty="0"/>
              <a:t>рублей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93610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Собственные доходы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 бюджета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Треневского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сельского поселения Миллеровского района</a:t>
            </a:r>
            <a:endParaRPr lang="ru-RU" sz="216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1FD15A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ea typeface="+mn-ea"/>
              <a:cs typeface="+mn-cs"/>
            </a:endParaRPr>
          </a:p>
        </p:txBody>
      </p:sp>
      <p:graphicFrame>
        <p:nvGraphicFramePr>
          <p:cNvPr id="9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62390276"/>
              </p:ext>
            </p:extLst>
          </p:nvPr>
        </p:nvGraphicFramePr>
        <p:xfrm>
          <a:off x="534777" y="1988840"/>
          <a:ext cx="7776864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47" y="81707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95008859"/>
              </p:ext>
            </p:extLst>
          </p:nvPr>
        </p:nvGraphicFramePr>
        <p:xfrm>
          <a:off x="323528" y="620688"/>
          <a:ext cx="871296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6804248" y="1296219"/>
            <a:ext cx="1600200" cy="99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Всего </a:t>
            </a:r>
            <a:endParaRPr lang="ru-RU" b="1" dirty="0" smtClean="0">
              <a:solidFill>
                <a:schemeClr val="accent1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7 217,4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тыс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. рублей</a:t>
            </a:r>
            <a:endParaRPr lang="ru-RU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407987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НЕНАЛОГОВЫХ ДОХОДОВ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БЮДЖЕТА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Trebuchet MS"/>
                <a:cs typeface="Arial" charset="0"/>
              </a:rPr>
              <a:t>Треневского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сельского поселения миллеровского района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В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2019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ГОДУ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24525" y="144462"/>
            <a:ext cx="3419475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Треневского 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467544" y="5805264"/>
            <a:ext cx="41764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Земельный налог–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2177,7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467544" y="5373216"/>
            <a:ext cx="8136904" cy="1171872"/>
            <a:chOff x="677110" y="5013167"/>
            <a:chExt cx="7954460" cy="1236390"/>
          </a:xfrm>
        </p:grpSpPr>
        <p:sp>
          <p:nvSpPr>
            <p:cNvPr id="20515" name="TextBox 31"/>
            <p:cNvSpPr txBox="1">
              <a:spLocks noChangeArrowheads="1"/>
            </p:cNvSpPr>
            <p:nvPr/>
          </p:nvSpPr>
          <p:spPr bwMode="auto">
            <a:xfrm>
              <a:off x="683568" y="5013169"/>
              <a:ext cx="4146757" cy="324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Налог на доходы физических лиц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4170,9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241087"/>
              <a:ext cx="407636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Налог на имущество физических лиц–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175,4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9" name="TextBox 35"/>
            <p:cNvSpPr txBox="1">
              <a:spLocks noChangeArrowheads="1"/>
            </p:cNvSpPr>
            <p:nvPr/>
          </p:nvSpPr>
          <p:spPr bwMode="auto">
            <a:xfrm>
              <a:off x="5406195" y="5013167"/>
              <a:ext cx="3225375" cy="552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Доходы получаемые в виде арендной платы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228,9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3" name="TextBox 37"/>
            <p:cNvSpPr txBox="1">
              <a:spLocks noChangeArrowheads="1"/>
            </p:cNvSpPr>
            <p:nvPr/>
          </p:nvSpPr>
          <p:spPr bwMode="auto">
            <a:xfrm>
              <a:off x="677110" y="5924835"/>
              <a:ext cx="357734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Государственная пошлина–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32,9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9" name="TextBox 37"/>
          <p:cNvSpPr txBox="1">
            <a:spLocks noChangeArrowheads="1"/>
          </p:cNvSpPr>
          <p:nvPr/>
        </p:nvSpPr>
        <p:spPr bwMode="auto">
          <a:xfrm>
            <a:off x="467544" y="6021288"/>
            <a:ext cx="44644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Единый сельскохозяйственный налог –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395,3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" name="TextBox 35"/>
          <p:cNvSpPr txBox="1">
            <a:spLocks noChangeArrowheads="1"/>
          </p:cNvSpPr>
          <p:nvPr/>
        </p:nvSpPr>
        <p:spPr bwMode="auto">
          <a:xfrm>
            <a:off x="5305096" y="5786100"/>
            <a:ext cx="32993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Иные собственные доходы–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36,3</a:t>
            </a:r>
          </a:p>
          <a:p>
            <a:pPr lvl="0"/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9512" y="5445224"/>
            <a:ext cx="144016" cy="144016"/>
          </a:xfrm>
          <a:prstGeom prst="rect">
            <a:avLst/>
          </a:prstGeom>
          <a:solidFill>
            <a:srgbClr val="1FD1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79512" y="5661248"/>
            <a:ext cx="144016" cy="144016"/>
          </a:xfrm>
          <a:prstGeom prst="rect">
            <a:avLst/>
          </a:prstGeom>
          <a:solidFill>
            <a:srgbClr val="FB99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79512" y="5877272"/>
            <a:ext cx="144016" cy="144016"/>
          </a:xfrm>
          <a:prstGeom prst="rect">
            <a:avLst/>
          </a:prstGeom>
          <a:solidFill>
            <a:srgbClr val="95358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79512" y="6093296"/>
            <a:ext cx="144016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79512" y="6309320"/>
            <a:ext cx="144016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004048" y="5445224"/>
            <a:ext cx="144016" cy="144016"/>
          </a:xfrm>
          <a:prstGeom prst="rect">
            <a:avLst/>
          </a:prstGeom>
          <a:solidFill>
            <a:srgbClr val="53D2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004048" y="5877272"/>
            <a:ext cx="144016" cy="14401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 r="3904"/>
          <a:stretch>
            <a:fillRect/>
          </a:stretch>
        </p:blipFill>
        <p:spPr bwMode="auto">
          <a:xfrm>
            <a:off x="0" y="1504950"/>
            <a:ext cx="91440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7920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tabLst>
                <a:tab pos="5581650" algn="l"/>
              </a:tabLst>
              <a:defRPr/>
            </a:pP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Динамика поступлений </a:t>
            </a:r>
            <a: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  <a:t>налога на доходы</a:t>
            </a:r>
            <a:b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</a:br>
            <a: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  <a:t>физических лиц</a:t>
            </a: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 в бюджет </a:t>
            </a: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a typeface="+mn-ea"/>
                <a:cs typeface="+mn-cs"/>
              </a:rPr>
              <a:t>Треневского</a:t>
            </a: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 </a:t>
            </a: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сельского поселения Миллеровского района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24525" y="260350"/>
            <a:ext cx="3168650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Треневского 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42205065"/>
              </p:ext>
            </p:extLst>
          </p:nvPr>
        </p:nvGraphicFramePr>
        <p:xfrm>
          <a:off x="3059831" y="2276872"/>
          <a:ext cx="5833343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535" name="Прямоугольник 11"/>
          <p:cNvSpPr>
            <a:spLocks noChangeArrowheads="1"/>
          </p:cNvSpPr>
          <p:nvPr/>
        </p:nvSpPr>
        <p:spPr bwMode="auto">
          <a:xfrm>
            <a:off x="7740352" y="1484784"/>
            <a:ext cx="14036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</a:t>
            </a:r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рублей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1484784"/>
            <a:ext cx="406794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52928" cy="864096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Безвозмездные поступления из областного бюджета</a:t>
            </a:r>
            <a:endParaRPr lang="ru-RU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38153550"/>
              </p:ext>
            </p:extLst>
          </p:nvPr>
        </p:nvGraphicFramePr>
        <p:xfrm>
          <a:off x="467544" y="1484784"/>
          <a:ext cx="8208912" cy="3537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549"/>
                <a:gridCol w="1434567"/>
                <a:gridCol w="1434567"/>
                <a:gridCol w="1514266"/>
                <a:gridCol w="1593963"/>
              </a:tblGrid>
              <a:tr h="8012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2018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2019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2020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2021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3 959,2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1 208,5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198,5</a:t>
                      </a:r>
                      <a:endParaRPr lang="ru-RU" sz="22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  <a:endParaRPr lang="ru-RU" sz="22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17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392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3 766,3</a:t>
                      </a:r>
                      <a:endParaRPr kumimoji="0" lang="ru-RU" sz="18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1 017,0</a:t>
                      </a:r>
                      <a:endParaRPr kumimoji="0" lang="ru-RU" sz="18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510159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Целевые трансферты из </a:t>
                      </a:r>
                      <a:r>
                        <a:rPr lang="ru-RU" sz="1800" b="0" i="0" u="none" strike="noStrike" baseline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областного бюджета</a:t>
                      </a:r>
                      <a:endParaRPr lang="ru-RU" sz="9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192,9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191,5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198,5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80112" y="260648"/>
            <a:ext cx="316835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Треневского 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775848" y="1196752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pic>
        <p:nvPicPr>
          <p:cNvPr id="1027" name="Picture 3" descr="D:\Мои документы\Для слайдов\докто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23528" y="4869160"/>
            <a:ext cx="3960440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Для слайдов\сельхозтов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4797152"/>
            <a:ext cx="4176464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01566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приоритеты и подходы к формированию расходов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Треневского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сельского поселения Миллеровского района на 2019-2021 годы</a:t>
            </a:r>
            <a:endParaRPr lang="ru-RU" sz="2000" b="1" dirty="0">
              <a:solidFill>
                <a:srgbClr val="FF0000"/>
              </a:solidFill>
              <a:effectLst>
                <a:outerShdw sx="1000" sy="1000" algn="ctr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467544" y="1484783"/>
            <a:ext cx="7704856" cy="1444017"/>
          </a:xfrm>
          <a:prstGeom prst="rect">
            <a:avLst/>
          </a:prstGeom>
          <a:gradFill flip="none" rotWithShape="1">
            <a:gsLst>
              <a:gs pos="0">
                <a:srgbClr val="5E9EFF">
                  <a:alpha val="38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4800000" scaled="0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467544" y="3022044"/>
            <a:ext cx="7704856" cy="1152128"/>
          </a:xfrm>
          <a:prstGeom prst="rect">
            <a:avLst/>
          </a:prstGeom>
          <a:gradFill flip="none"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7380312" y="2780928"/>
            <a:ext cx="1224136" cy="720080"/>
            <a:chOff x="2016" y="1920"/>
            <a:chExt cx="1680" cy="168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41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xmlns="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467544" y="2969398"/>
            <a:ext cx="7056784" cy="134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72000" bIns="3600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Индексация размеров оплаты труда работников муниципальных учреждений на прогнозный уровень инфляции с 1 октября 2019 года на 4,3 процента, с 1 октября 2020 года на 3,8 процента и с 1 октября 2021 года на 4,0 процента </a:t>
            </a:r>
          </a:p>
          <a:p>
            <a:pPr algn="ctr"/>
            <a:endParaRPr lang="en-US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220072" y="260648"/>
            <a:ext cx="36004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Треневского 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467544" y="4293096"/>
            <a:ext cx="8316416" cy="792088"/>
          </a:xfrm>
          <a:prstGeom prst="rect">
            <a:avLst/>
          </a:prstGeom>
          <a:gradFill flip="none"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7308304" y="3789040"/>
            <a:ext cx="1512000" cy="1008112"/>
            <a:chOff x="2016" y="1920"/>
            <a:chExt cx="1680" cy="168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52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FF9999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7C80">
                    <a:tint val="66000"/>
                    <a:satMod val="160000"/>
                  </a:srgbClr>
                </a:gs>
                <a:gs pos="50000">
                  <a:srgbClr val="FF7C80">
                    <a:tint val="44500"/>
                    <a:satMod val="160000"/>
                  </a:srgbClr>
                </a:gs>
                <a:gs pos="100000">
                  <a:srgbClr val="FF7C8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xmlns="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467544" y="4283943"/>
            <a:ext cx="7200800" cy="775015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Увеличение расходов на заработную плату низкооплачиваемых работников в связи с доведением минимального размера оплаты труда до величины прожиточного минимума трудоспособного населения в 2019 году до 11280 рублей</a:t>
            </a:r>
            <a:endParaRPr lang="en-US" sz="15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444649" y="1431775"/>
            <a:ext cx="6984776" cy="15500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36000" rIns="0" bIns="36000">
            <a:spAutoFit/>
            <a:flatTx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Исходные данные на 2019 и 2020 годы – утвержденные ассигнования в решении Собрания депутатов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Треневского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сельского поселения от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29.12.2017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69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«О бюджете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Треневского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сельского поселения Миллеровского района на 2018 год и плановый период 2019 и 2020 годов», на 2021 год – бюджетные ассигнования 2020 года, установленные этим решением</a:t>
            </a:r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7344000" y="1476000"/>
            <a:ext cx="1656000" cy="1080000"/>
            <a:chOff x="2016" y="1920"/>
            <a:chExt cx="1680" cy="1680"/>
          </a:xfrm>
          <a:effectLst>
            <a:outerShdw blurRad="127000" dist="38100" algn="l" rotWithShape="0">
              <a:prstClr val="black"/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29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  <a:softEdge rad="63500"/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xmlns="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1" name="Rectangle 17"/>
          <p:cNvSpPr>
            <a:spLocks noChangeArrowheads="1"/>
          </p:cNvSpPr>
          <p:nvPr/>
        </p:nvSpPr>
        <p:spPr bwMode="gray">
          <a:xfrm>
            <a:off x="496119" y="5151791"/>
            <a:ext cx="7488832" cy="1152128"/>
          </a:xfrm>
          <a:prstGeom prst="rect">
            <a:avLst/>
          </a:prstGeom>
          <a:gradFill flip="none"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12000000" scaled="0"/>
            <a:tileRect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67544" y="5110162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Принятие мер по недопущению снижения достигнутых ранее показателей уровня оплаты труда категорий работников социальной сферы, определенных в указах Президента Российской Федерации 2012 года, а также сохранению уровня, установленного в этих указах</a:t>
            </a:r>
          </a:p>
        </p:txBody>
      </p: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7236296" y="5301208"/>
            <a:ext cx="1339200" cy="853295"/>
            <a:chOff x="2016" y="1920"/>
            <a:chExt cx="1680" cy="168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47" name="Oval 20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8" name="Freeform 21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CC00"/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xmlns="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boombob.ru/img/picture/Jul/11/628598eac12e820c51ef0bfeb2637a3f/2.jpg"/>
          <p:cNvPicPr>
            <a:picLocks noChangeAspect="1" noChangeArrowheads="1"/>
          </p:cNvPicPr>
          <p:nvPr/>
        </p:nvPicPr>
        <p:blipFill>
          <a:blip r:embed="rId3" cstate="print">
            <a:lum bright="2000"/>
          </a:blip>
          <a:stretch>
            <a:fillRect/>
          </a:stretch>
        </p:blipFill>
        <p:spPr bwMode="auto">
          <a:xfrm>
            <a:off x="323528" y="112298"/>
            <a:ext cx="8640960" cy="252461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416824" cy="13681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расходов 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бюджета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Треневского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сельского поселения Миллеровского района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622833054"/>
              </p:ext>
            </p:extLst>
          </p:nvPr>
        </p:nvGraphicFramePr>
        <p:xfrm>
          <a:off x="296653" y="1772816"/>
          <a:ext cx="7731732" cy="4563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323528" y="1988840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324525" y="260648"/>
            <a:ext cx="342393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Треневского 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Line 36"/>
          <p:cNvSpPr>
            <a:spLocks noChangeShapeType="1"/>
          </p:cNvSpPr>
          <p:nvPr/>
        </p:nvSpPr>
        <p:spPr bwMode="auto">
          <a:xfrm>
            <a:off x="4067944" y="4725144"/>
            <a:ext cx="792088" cy="43204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Text Box 38"/>
          <p:cNvSpPr txBox="1">
            <a:spLocks noChangeArrowheads="1"/>
          </p:cNvSpPr>
          <p:nvPr/>
        </p:nvSpPr>
        <p:spPr bwMode="auto">
          <a:xfrm rot="1596321">
            <a:off x="4074904" y="4556836"/>
            <a:ext cx="7921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-20,2%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10953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Треневского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сельского поселения Миллеровского района в 2019 году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</a:t>
            </a:r>
            <a:r>
              <a:rPr lang="ru-RU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9 546,6</a:t>
            </a:r>
            <a:endParaRPr 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Object 5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1400495105"/>
              </p:ext>
            </p:extLst>
          </p:nvPr>
        </p:nvGraphicFramePr>
        <p:xfrm>
          <a:off x="50800" y="1556792"/>
          <a:ext cx="8985696" cy="5394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364088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Треневского 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660232" y="1052736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тыс. рублей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Структура расходов</a:t>
            </a:r>
            <a:b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</a:b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по разделу </a:t>
            </a:r>
            <a:r>
              <a:rPr lang="ru-RU" sz="27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«Культура, кинематография</a:t>
            </a: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» на 2019 год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3180455172"/>
              </p:ext>
            </p:extLst>
          </p:nvPr>
        </p:nvGraphicFramePr>
        <p:xfrm>
          <a:off x="1115616" y="1412776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436096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Треневского 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Users\Veremeychuk\Downloads\img-1-768x51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093181" y="4365104"/>
            <a:ext cx="3153882" cy="22322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7" name="Прямоугольник 36"/>
          <p:cNvSpPr/>
          <p:nvPr/>
        </p:nvSpPr>
        <p:spPr>
          <a:xfrm>
            <a:off x="611944" y="1412776"/>
            <a:ext cx="3456000" cy="5760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Расходы на уличное освещение(лимит электроэнергии)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6056" y="260648"/>
            <a:ext cx="367240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Треневского 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95536" y="620688"/>
            <a:ext cx="8496944" cy="648072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Расходы по разделу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«жилищно-коммунальное хозяйство»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в 2019 году – </a:t>
            </a:r>
            <a:r>
              <a:rPr lang="ru-RU" sz="2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336,3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тыс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. рублей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32" name="Скругленная прямоугольная выноска 31"/>
          <p:cNvSpPr/>
          <p:nvPr/>
        </p:nvSpPr>
        <p:spPr>
          <a:xfrm flipH="1">
            <a:off x="411957" y="2110226"/>
            <a:ext cx="2304256" cy="432048"/>
          </a:xfrm>
          <a:prstGeom prst="wedgeRoundRectCallout">
            <a:avLst>
              <a:gd name="adj1" fmla="val -21246"/>
              <a:gd name="adj2" fmla="val -60959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162,8 </a:t>
            </a:r>
            <a:r>
              <a:rPr lang="ru-RU" sz="1400" b="1" dirty="0" smtClean="0">
                <a:solidFill>
                  <a:schemeClr val="tx1"/>
                </a:solidFill>
              </a:rPr>
              <a:t>тыс. рублей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5004048" y="3766727"/>
            <a:ext cx="3456000" cy="3326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Содержание кладбищ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pic>
        <p:nvPicPr>
          <p:cNvPr id="1030" name="Picture 6" descr="D:\Users\Veremeychuk\Downloads\skyscraper-icon-png-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052736"/>
            <a:ext cx="1368152" cy="1368152"/>
          </a:xfrm>
          <a:prstGeom prst="rect">
            <a:avLst/>
          </a:prstGeom>
          <a:noFill/>
        </p:spPr>
      </p:pic>
      <p:sp>
        <p:nvSpPr>
          <p:cNvPr id="54" name="Скругленная прямоугольная выноска 53"/>
          <p:cNvSpPr/>
          <p:nvPr/>
        </p:nvSpPr>
        <p:spPr>
          <a:xfrm flipH="1">
            <a:off x="5832140" y="4158132"/>
            <a:ext cx="2304256" cy="413944"/>
          </a:xfrm>
          <a:prstGeom prst="wedgeRoundRectCallout">
            <a:avLst>
              <a:gd name="adj1" fmla="val -21178"/>
              <a:gd name="adj2" fmla="val -67799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90,0 </a:t>
            </a:r>
            <a:r>
              <a:rPr lang="ru-RU" sz="1400" b="1" dirty="0" smtClean="0">
                <a:solidFill>
                  <a:schemeClr val="tx1"/>
                </a:solidFill>
              </a:rPr>
              <a:t>тыс. рублей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55576" y="4941168"/>
            <a:ext cx="3456000" cy="2880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Прочее благоустройство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 flipH="1">
            <a:off x="730792" y="5429758"/>
            <a:ext cx="2304256" cy="432048"/>
          </a:xfrm>
          <a:prstGeom prst="wedgeRoundRectCallout">
            <a:avLst>
              <a:gd name="adj1" fmla="val -19593"/>
              <a:gd name="adj2" fmla="val -8080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83,5тыс</a:t>
            </a:r>
            <a:r>
              <a:rPr lang="ru-RU" sz="1400" b="1" dirty="0" smtClean="0">
                <a:solidFill>
                  <a:schemeClr val="tx1"/>
                </a:solidFill>
              </a:rPr>
              <a:t>. рублей</a:t>
            </a:r>
          </a:p>
        </p:txBody>
      </p:sp>
      <p:pic>
        <p:nvPicPr>
          <p:cNvPr id="17" name="Picture 7" descr="K:\444\ПРОЕКТ БЮДЖЕТА 2018 - 2020\Слайды\Картинки благоустройство\Вити черевичкина 2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99592" y="3165006"/>
            <a:ext cx="2304148" cy="1536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https://im0-tub-ru.yandex.net/i?id=d556d8d100678763d04ec3c541c3d56a-l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776"/>
            <a:ext cx="298660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08104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Треневского 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81547" y="635496"/>
            <a:ext cx="2520280" cy="257748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Указ Президента Российской Федерации от 07.05.2018 г. №204 «О национальных целях и стратегических задачах развития Российской Федерации на период до 2024 года» 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24350" y="836712"/>
            <a:ext cx="3600400" cy="2376264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Основные направления бюджетной и налоговой политики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Треневского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сельского поселения</a:t>
            </a:r>
          </a:p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 2019-2021 годы </a:t>
            </a:r>
          </a:p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(Постановление Администрации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Треневского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сельского поселения от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24.10.2018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№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66)</a:t>
            </a:r>
            <a:endParaRPr lang="ru-RU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87624" y="4437112"/>
            <a:ext cx="2520280" cy="194421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программы </a:t>
            </a:r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Треневского </a:t>
            </a:r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сельского поселения</a:t>
            </a:r>
            <a:endParaRPr lang="ru-RU" sz="14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652120" y="4608537"/>
            <a:ext cx="2520280" cy="1800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Проект областного закона «Об областном бюджете на 2019 год и на плановый период 2020 и 2021 годов»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07504" y="2924944"/>
            <a:ext cx="9217024" cy="1800200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Основа формирования проекта бюджета 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Треневского 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сельского поселения Миллеровского района на 2019 год и на плановый период 2020 и 2021 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076056" y="260648"/>
            <a:ext cx="374441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Треневского 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39552" y="476672"/>
            <a:ext cx="8229600" cy="1143000"/>
          </a:xfrm>
          <a:prstGeom prst="rect">
            <a:avLst/>
          </a:prstGeom>
        </p:spPr>
        <p:txBody>
          <a:bodyPr vert="horz" anchor="ctr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Структура </a:t>
            </a:r>
            <a:r>
              <a:rPr lang="ru-RU" sz="28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межбюджетных трансфертов </a:t>
            </a:r>
            <a:r>
              <a:rPr lang="ru-RU" sz="2800" b="1" dirty="0" smtClean="0">
                <a:solidFill>
                  <a:srgbClr val="FB99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из областного бюджета и бюджета Миллеровского района </a:t>
            </a: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на 2019 год</a:t>
            </a:r>
            <a:endParaRPr lang="ru-RU" sz="28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267091" y="3499138"/>
            <a:ext cx="2664296" cy="1800200"/>
          </a:xfrm>
          <a:prstGeom prst="roundRect">
            <a:avLst/>
          </a:prstGeom>
          <a:solidFill>
            <a:srgbClr val="9999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99FF66"/>
                </a:solidFill>
                <a:latin typeface="Arial" pitchFamily="34" charset="0"/>
                <a:cs typeface="Arial" pitchFamily="34" charset="0"/>
              </a:rPr>
              <a:t>Иные межбюджетные трансферты</a:t>
            </a:r>
          </a:p>
          <a:p>
            <a:pPr algn="ctr"/>
            <a:r>
              <a:rPr lang="ru-RU" sz="2400" dirty="0" smtClean="0">
                <a:solidFill>
                  <a:srgbClr val="99FF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99FF66"/>
                </a:solidFill>
                <a:latin typeface="Arial" pitchFamily="34" charset="0"/>
                <a:cs typeface="Arial" pitchFamily="34" charset="0"/>
              </a:rPr>
              <a:t>(84,2%)</a:t>
            </a:r>
            <a:endParaRPr lang="ru-RU" sz="2000" dirty="0" smtClean="0">
              <a:solidFill>
                <a:srgbClr val="99FF66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i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1 017,0 </a:t>
            </a:r>
            <a:endParaRPr lang="ru-RU" sz="2400" b="1" i="1" dirty="0" smtClean="0">
              <a:solidFill>
                <a:srgbClr val="99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i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07789" y="3223135"/>
            <a:ext cx="2736304" cy="1440160"/>
          </a:xfrm>
          <a:prstGeom prst="roundRect">
            <a:avLst/>
          </a:prstGeom>
          <a:solidFill>
            <a:srgbClr val="00CC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Дотации </a:t>
            </a:r>
          </a:p>
          <a:p>
            <a:pPr algn="ctr"/>
            <a:r>
              <a:rPr lang="ru-RU" sz="17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(0,0%)</a:t>
            </a:r>
            <a:endParaRPr lang="ru-RU" sz="17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0,0</a:t>
            </a:r>
            <a:endParaRPr lang="ru-RU" sz="20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093223" y="4240825"/>
            <a:ext cx="2592288" cy="1656184"/>
          </a:xfrm>
          <a:prstGeom prst="roundRect">
            <a:avLst/>
          </a:prstGeom>
          <a:solidFill>
            <a:srgbClr val="CC706E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Субвенции</a:t>
            </a:r>
          </a:p>
          <a:p>
            <a:pPr algn="ctr"/>
            <a:r>
              <a:rPr lang="ru-RU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(15,8%</a:t>
            </a:r>
            <a:r>
              <a:rPr lang="en-US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7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191,5</a:t>
            </a: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92695" y="1512055"/>
            <a:ext cx="460851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Межбюджетные трансферты </a:t>
            </a:r>
          </a:p>
          <a:p>
            <a:pPr algn="ctr"/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1 208,5 </a:t>
            </a:r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(3 направления)</a:t>
            </a:r>
            <a:endParaRPr lang="ru-RU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sp>
        <p:nvSpPr>
          <p:cNvPr id="4098" name="AutoShape 2" descr="https://sevastopol.gov.ru/files/iblock/a06/company_socialcare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2" name="Группа 24"/>
          <p:cNvGrpSpPr/>
          <p:nvPr/>
        </p:nvGrpSpPr>
        <p:grpSpPr>
          <a:xfrm rot="13825480">
            <a:off x="3299547" y="2840754"/>
            <a:ext cx="1516143" cy="906268"/>
            <a:chOff x="6833489" y="5430501"/>
            <a:chExt cx="1441888" cy="720080"/>
          </a:xfrm>
        </p:grpSpPr>
        <p:sp>
          <p:nvSpPr>
            <p:cNvPr id="20" name="Стрелка вниз 19"/>
            <p:cNvSpPr/>
            <p:nvPr/>
          </p:nvSpPr>
          <p:spPr>
            <a:xfrm rot="7780220">
              <a:off x="7194393" y="5069597"/>
              <a:ext cx="720080" cy="1441888"/>
            </a:xfrm>
            <a:prstGeom prst="downArrow">
              <a:avLst/>
            </a:prstGeom>
            <a:solidFill>
              <a:srgbClr val="99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 rot="2376570">
              <a:off x="6920269" y="5650369"/>
              <a:ext cx="1284813" cy="2435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rgbClr val="CCFF33"/>
                  </a:solidFill>
                  <a:latin typeface="Georgia" pitchFamily="18" charset="0"/>
                </a:rPr>
                <a:t>2 субвенции</a:t>
              </a:r>
              <a:endParaRPr lang="ru-RU" sz="1400" b="1" dirty="0">
                <a:solidFill>
                  <a:srgbClr val="CCFF33"/>
                </a:solidFill>
                <a:latin typeface="Georgia" pitchFamily="18" charset="0"/>
              </a:endParaRPr>
            </a:p>
          </p:txBody>
        </p:sp>
      </p:grpSp>
      <p:grpSp>
        <p:nvGrpSpPr>
          <p:cNvPr id="3" name="Группа 30"/>
          <p:cNvGrpSpPr/>
          <p:nvPr/>
        </p:nvGrpSpPr>
        <p:grpSpPr>
          <a:xfrm rot="1617088">
            <a:off x="5901532" y="2520283"/>
            <a:ext cx="1584178" cy="655446"/>
            <a:chOff x="5364088" y="4888977"/>
            <a:chExt cx="1584178" cy="655446"/>
          </a:xfrm>
        </p:grpSpPr>
        <p:sp>
          <p:nvSpPr>
            <p:cNvPr id="26" name="Стрелка вниз 25"/>
            <p:cNvSpPr/>
            <p:nvPr/>
          </p:nvSpPr>
          <p:spPr>
            <a:xfrm rot="16200000">
              <a:off x="5836964" y="4433121"/>
              <a:ext cx="655446" cy="1567158"/>
            </a:xfrm>
            <a:prstGeom prst="downArrow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364088" y="5013176"/>
              <a:ext cx="1500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Georgia" pitchFamily="18" charset="0"/>
                </a:rPr>
                <a:t>3 иные МБТ</a:t>
              </a:r>
              <a:endParaRPr lang="ru-RU" dirty="0">
                <a:latin typeface="Georgia" pitchFamily="18" charset="0"/>
              </a:endParaRPr>
            </a:p>
          </p:txBody>
        </p:sp>
      </p:grpSp>
      <p:grpSp>
        <p:nvGrpSpPr>
          <p:cNvPr id="4" name="Группа 29"/>
          <p:cNvGrpSpPr/>
          <p:nvPr/>
        </p:nvGrpSpPr>
        <p:grpSpPr>
          <a:xfrm rot="485649">
            <a:off x="910487" y="2272233"/>
            <a:ext cx="1530908" cy="701809"/>
            <a:chOff x="3304842" y="5023152"/>
            <a:chExt cx="1269899" cy="701809"/>
          </a:xfrm>
        </p:grpSpPr>
        <p:sp>
          <p:nvSpPr>
            <p:cNvPr id="52" name="Стрелка вправо 51"/>
            <p:cNvSpPr/>
            <p:nvPr/>
          </p:nvSpPr>
          <p:spPr>
            <a:xfrm rot="8569349" flipV="1">
              <a:off x="3305381" y="5023152"/>
              <a:ext cx="1238364" cy="701809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9369349">
              <a:off x="3304842" y="5134437"/>
              <a:ext cx="1269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Georgia" pitchFamily="18" charset="0"/>
                </a:rPr>
                <a:t>1 дотация</a:t>
              </a:r>
              <a:endParaRPr lang="ru-RU" dirty="0">
                <a:latin typeface="Georg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08104" y="260648"/>
            <a:ext cx="324036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Треневского 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115212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Треневского 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сельского поселения Миллеровского района, формируемые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муниципальных программ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Треневского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сельского поселения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непрограмные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расходы 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13549976"/>
              </p:ext>
            </p:extLst>
          </p:nvPr>
        </p:nvGraphicFramePr>
        <p:xfrm>
          <a:off x="323528" y="1916832"/>
          <a:ext cx="8568952" cy="40894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80520"/>
                <a:gridCol w="1296144"/>
                <a:gridCol w="1296144"/>
                <a:gridCol w="1296144"/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2019 год</a:t>
                      </a:r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2020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2021 год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«Социальная поддержка граждан»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219,7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219,7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219,7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качественными жилищно-коммунальными услугами населения </a:t>
                      </a:r>
                    </a:p>
                    <a:p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Треневского </a:t>
                      </a:r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сельского поселения»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332,3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345,0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358,2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«Информационное общество»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44,0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44,0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44,0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«Управление муниципальными финансами и создание условий для эффективного управления</a:t>
                      </a:r>
                      <a:r>
                        <a:rPr lang="ru-RU" sz="12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муниципальными финансами»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4665,7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4965,5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5006,9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«Развитие культуры»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4042,6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1638,3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1661,3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пожарной безопасности и безопасности</a:t>
                      </a:r>
                      <a:r>
                        <a:rPr lang="ru-RU" sz="1200" b="1" i="1" baseline="0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людей на водных объектах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4,0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4,0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4,0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</a:t>
                      </a:r>
                      <a:r>
                        <a:rPr kumimoji="0" lang="ru-RU" sz="12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доступным и комфортным жильем населения  Треневского сельского поселения</a:t>
                      </a: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+mn-lt"/>
                        </a:rPr>
                        <a:t>»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47,0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Всего по Программам</a:t>
                      </a:r>
                      <a:endParaRPr lang="ru-RU" sz="12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9355,3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7216,5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7294,1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err="1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Непрограммные</a:t>
                      </a:r>
                      <a:r>
                        <a:rPr lang="ru-RU" sz="12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расходы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191,3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383,3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383,9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96336" y="162880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/>
          </a:bodyPr>
          <a:lstStyle/>
          <a:p>
            <a:pPr algn="ctr"/>
            <a:r>
              <a:rPr lang="ru-RU" sz="2700" b="1" kern="0" dirty="0" smtClean="0">
                <a:solidFill>
                  <a:srgbClr val="EAA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Структура расходов </a:t>
            </a:r>
            <a:r>
              <a:rPr lang="ru-RU" sz="2700" b="1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по муниципальным программам 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Треневского 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сельского поселения в 2019 году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4129178504"/>
              </p:ext>
            </p:extLst>
          </p:nvPr>
        </p:nvGraphicFramePr>
        <p:xfrm>
          <a:off x="107504" y="1628800"/>
          <a:ext cx="91440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20072" y="260648"/>
            <a:ext cx="36004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Треневского 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sz="2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составления проекта 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Треневского 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сельского поселения Миллеровского района </a:t>
            </a:r>
            <a:r>
              <a:rPr lang="ru-RU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2019 год и на плановый период 2020 и 2021 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22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181297" y="1820184"/>
            <a:ext cx="8424936" cy="64807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524175"/>
            <a:ext cx="7380312" cy="720080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543237" y="2468256"/>
            <a:ext cx="684076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Уточнение объема безвозмездных поступлений, с учетом  проекта областного закона «Об областном бюджете на 2019 год и на плановый период 2020 и 2021 годов» во 2 –м чтении</a:t>
            </a: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0" y="3284984"/>
            <a:ext cx="7704856" cy="432048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543237" y="3287708"/>
            <a:ext cx="70567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Расходы сформированы на основе вновь принятых муниципальных программ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Треневского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сельского поселения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724128" y="260648"/>
            <a:ext cx="320435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Треневского 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0" y="3861048"/>
            <a:ext cx="8316416" cy="720080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538783" y="3849241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Обеспечение реализации Указа Президента Российской Федерации от 07.05.2018 №204 «О национальных целях и стратегических задачах развития Российской Федерации на период до 2024 года»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38783" y="1868553"/>
            <a:ext cx="69847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Доходы бюджета сформированы с учетом изменений, внесенных в бюджетное и налоговое законодательство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467544" y="4725144"/>
            <a:ext cx="7776864" cy="100811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37816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82669" y="1687453"/>
            <a:ext cx="1017315" cy="801605"/>
          </a:xfrm>
          <a:prstGeom prst="rect">
            <a:avLst/>
          </a:prstGeom>
        </p:spPr>
      </p:pic>
      <p:pic>
        <p:nvPicPr>
          <p:cNvPr id="46" name="Рисунок 45" descr="3781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13911" y="2432252"/>
            <a:ext cx="993997" cy="852732"/>
          </a:xfrm>
          <a:prstGeom prst="rect">
            <a:avLst/>
          </a:prstGeom>
        </p:spPr>
      </p:pic>
      <p:pic>
        <p:nvPicPr>
          <p:cNvPr id="47" name="Рисунок 46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1813" y="3184381"/>
            <a:ext cx="936104" cy="576064"/>
          </a:xfrm>
          <a:prstGeom prst="rect">
            <a:avLst/>
          </a:prstGeom>
        </p:spPr>
      </p:pic>
      <p:pic>
        <p:nvPicPr>
          <p:cNvPr id="48" name="Рисунок 47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19865" y="3645024"/>
            <a:ext cx="1224135" cy="936104"/>
          </a:xfrm>
          <a:prstGeom prst="rect">
            <a:avLst/>
          </a:prstGeom>
        </p:spPr>
      </p:pic>
      <p:pic>
        <p:nvPicPr>
          <p:cNvPr id="49" name="Рисунок 48" descr="37816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84368" y="4509120"/>
            <a:ext cx="1259632" cy="122413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67856" y="4725143"/>
            <a:ext cx="7344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в соответствии с Планом мероприятий по росту доходного потенциала 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Треневского 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сельского поселения, Плана мероприятий по оптимизации расходов 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Треневского 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сельского поселения и сокращению муниципального долга 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Треневского 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сельского поселения до 2020 года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gray">
          <a:xfrm>
            <a:off x="467544" y="6048582"/>
            <a:ext cx="7776864" cy="69269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7856" y="6018519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 и бюджетных кредитов 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19865" y="5661248"/>
            <a:ext cx="1224135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Треневского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сельского поселения на 2019-2021 годы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0694" y="260648"/>
            <a:ext cx="324777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Треневского 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412776"/>
            <a:ext cx="7100292" cy="101609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Утверждены постановлением Администрации </a:t>
            </a:r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Треневского </a:t>
            </a:r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сельского поселения от 26.10.2018 № 121</a:t>
            </a:r>
            <a:endParaRPr lang="ru-RU" sz="2400" b="1" dirty="0">
              <a:solidFill>
                <a:srgbClr val="99FF66"/>
              </a:solidFill>
              <a:latin typeface="Monotype Corsiva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30238" y="2636912"/>
            <a:ext cx="3117626" cy="165618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</a:rPr>
              <a:t>Стратегия социально-экономического развития </a:t>
            </a:r>
            <a:r>
              <a:rPr lang="ru-RU" sz="1600" b="1" dirty="0" smtClean="0">
                <a:solidFill>
                  <a:srgbClr val="FFFF00"/>
                </a:solidFill>
              </a:rPr>
              <a:t>Треневского </a:t>
            </a:r>
            <a:r>
              <a:rPr lang="ru-RU" sz="1600" b="1" dirty="0" smtClean="0">
                <a:solidFill>
                  <a:srgbClr val="FFFF00"/>
                </a:solidFill>
              </a:rPr>
              <a:t>сельского поселения на период до 2030 года</a:t>
            </a:r>
            <a:endParaRPr lang="ru-RU" sz="1600" b="1" dirty="0">
              <a:solidFill>
                <a:srgbClr val="FFFF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52120" y="2636912"/>
            <a:ext cx="3168352" cy="165618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buFont typeface="Arial" pitchFamily="34" charset="0"/>
              <a:buChar char="•"/>
            </a:pPr>
            <a:r>
              <a:rPr lang="ru-RU" b="1" dirty="0" smtClean="0">
                <a:solidFill>
                  <a:srgbClr val="FF0000"/>
                </a:solidFill>
              </a:rPr>
              <a:t>Сбалансированность бюджета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FF00"/>
                </a:solidFill>
              </a:rPr>
              <a:t>Устойчивость бюджетной системы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641229" y="2888940"/>
            <a:ext cx="1872208" cy="1152128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Constantia" pitchFamily="18" charset="0"/>
              </a:rPr>
              <a:t>Приоритетные цели</a:t>
            </a:r>
            <a:endParaRPr lang="ru-RU" sz="14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869160"/>
            <a:ext cx="813690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00B0F0"/>
                </a:solidFill>
              </a:rPr>
              <a:t>Создание условий для проведения эффективной бюджетной политики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Повышение качества организации бюджетного процесса на муниципальном уровне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9552" y="4509120"/>
            <a:ext cx="5472608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Основные приоритеты 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Треневского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сельского поселения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260648"/>
            <a:ext cx="327526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Треневского 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3268440520"/>
              </p:ext>
            </p:extLst>
          </p:nvPr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852936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28800"/>
            <a:ext cx="741682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Обеспечение социального благополучия населения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64088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Треневского 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xmlns="" val="2251347976"/>
              </p:ext>
            </p:extLst>
          </p:nvPr>
        </p:nvGraphicFramePr>
        <p:xfrm>
          <a:off x="107504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-108520" y="620688"/>
            <a:ext cx="9144000" cy="10895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бюджета </a:t>
            </a: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Треневского </a:t>
            </a: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сельского </a:t>
            </a:r>
            <a:r>
              <a:rPr lang="ru-RU" sz="216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поселеия</a:t>
            </a: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 </a:t>
            </a:r>
          </a:p>
          <a:p>
            <a:pPr algn="ctr">
              <a:defRPr/>
            </a:pP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Миллеровского района </a:t>
            </a:r>
            <a:endParaRPr lang="ru-RU" sz="216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  <p:pic>
        <p:nvPicPr>
          <p:cNvPr id="9" name="Рисунок 8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1988840"/>
            <a:ext cx="675694" cy="450181"/>
          </a:xfrm>
          <a:prstGeom prst="rect">
            <a:avLst/>
          </a:prstGeom>
        </p:spPr>
      </p:pic>
      <p:pic>
        <p:nvPicPr>
          <p:cNvPr id="11" name="Рисунок 10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4653136"/>
            <a:ext cx="675694" cy="450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85794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Прогноз основных характеристик бюджета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Треневского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сельского поселения на 2019 год и на плановый период 2020 и 2021 годов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Треневского 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72344030"/>
              </p:ext>
            </p:extLst>
          </p:nvPr>
        </p:nvGraphicFramePr>
        <p:xfrm>
          <a:off x="467546" y="1772816"/>
          <a:ext cx="8280919" cy="3908858"/>
        </p:xfrm>
        <a:graphic>
          <a:graphicData uri="http://schemas.openxmlformats.org/drawingml/2006/table">
            <a:tbl>
              <a:tblPr/>
              <a:tblGrid>
                <a:gridCol w="2571850"/>
                <a:gridCol w="2095581"/>
                <a:gridCol w="1739011"/>
                <a:gridCol w="1874477"/>
              </a:tblGrid>
              <a:tr h="727490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2019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3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Доходы, всего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8 425,9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7 598,4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7 674,7</a:t>
                      </a:r>
                      <a:endParaRPr kumimoji="0" lang="ru-RU" sz="20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43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</a:t>
                      </a:r>
                      <a:r>
                        <a:rPr lang="ru-RU" sz="2000" b="1" i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неналоговые доходы</a:t>
                      </a:r>
                      <a:endParaRPr lang="ru-RU" sz="2000" b="1" i="1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7 217,4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7 399,9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7 674,5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2000" b="1" i="1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1 208,5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198,5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0,2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20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всего</a:t>
                      </a:r>
                      <a:endParaRPr lang="ru-RU" sz="20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9 546,6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7 599,8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7 677,8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6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Профицит</a:t>
                      </a:r>
                      <a:endParaRPr lang="ru-RU" sz="20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-1 120,7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-1,4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-3,3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3735001" y="620688"/>
            <a:ext cx="5157479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517632" cy="792088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бюджета 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Треневского 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сельского поселения Миллеровского района на 2019-2021 годы</a:t>
            </a:r>
            <a:endParaRPr lang="ru-RU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080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Треневского 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31588125"/>
              </p:ext>
            </p:extLst>
          </p:nvPr>
        </p:nvGraphicFramePr>
        <p:xfrm>
          <a:off x="179513" y="1772816"/>
          <a:ext cx="8677468" cy="4506211"/>
        </p:xfrm>
        <a:graphic>
          <a:graphicData uri="http://schemas.openxmlformats.org/drawingml/2006/table">
            <a:tbl>
              <a:tblPr/>
              <a:tblGrid>
                <a:gridCol w="3168351"/>
                <a:gridCol w="1944216"/>
                <a:gridCol w="1728192"/>
                <a:gridCol w="1836709"/>
              </a:tblGrid>
              <a:tr h="320258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 бюджета</a:t>
                      </a:r>
                      <a:endParaRPr kumimoji="0" lang="ru-RU" sz="24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2019 год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45">
                <a:tc>
                  <a:txBody>
                    <a:bodyPr/>
                    <a:lstStyle/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8 425,9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7 217,4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7 674,7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них: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7 217,4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7 399,9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7 674,5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1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1 028,5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198,5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0,2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дотация</a:t>
                      </a:r>
                      <a:endParaRPr lang="ru-RU" sz="1600" b="1" i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субвенции</a:t>
                      </a:r>
                      <a:endParaRPr lang="ru-RU" sz="1600" b="1" i="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191,5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198,5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0,2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1 017,0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5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9 546,6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7 499,8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7 678,0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 Профицит</a:t>
                      </a:r>
                      <a:endParaRPr lang="ru-RU" sz="18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-1 120,7</a:t>
                      </a:r>
                      <a:endParaRPr kumimoji="0" lang="ru-RU" sz="1800" b="1" kern="1200" baseline="0" dirty="0" smtClean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-1,4</a:t>
                      </a:r>
                      <a:endParaRPr kumimoji="0" lang="ru-RU" sz="1800" b="1" kern="1200" baseline="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-3,3</a:t>
                      </a:r>
                      <a:endParaRPr kumimoji="0" lang="ru-RU" sz="1800" b="1" kern="120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477793" y="1501842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Треневского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сельского поселения Миллеровского района </a:t>
            </a:r>
            <a:r>
              <a:rPr lang="ru-RU" sz="2500" b="1" dirty="0" smtClean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2019 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4088" y="260648"/>
            <a:ext cx="352839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Треневского 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xmlns="" val="2485872621"/>
              </p:ext>
            </p:extLst>
          </p:nvPr>
        </p:nvGraphicFramePr>
        <p:xfrm>
          <a:off x="323528" y="177281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xmlns="" val="1038894630"/>
              </p:ext>
            </p:extLst>
          </p:nvPr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Доходы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8 425,9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9 546,6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20481</TotalTime>
  <Words>1488</Words>
  <Application>Microsoft Office PowerPoint</Application>
  <PresentationFormat>Экран (4:3)</PresentationFormat>
  <Paragraphs>356</Paragraphs>
  <Slides>22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10195094</vt:lpstr>
      <vt:lpstr>Городская</vt:lpstr>
      <vt:lpstr>3_Городская</vt:lpstr>
      <vt:lpstr>4_Городская</vt:lpstr>
      <vt:lpstr>19_Городская</vt:lpstr>
      <vt:lpstr>Администрация Треневского сельского поселения   </vt:lpstr>
      <vt:lpstr>Слайд 2</vt:lpstr>
      <vt:lpstr>Слайд 3</vt:lpstr>
      <vt:lpstr>Основные направления бюджетной и налоговой политики Треневского сельского поселения на 2019-2021 годы  </vt:lpstr>
      <vt:lpstr>Основные приоритеты  Треневского сельского поселения </vt:lpstr>
      <vt:lpstr>Слайд 6</vt:lpstr>
      <vt:lpstr>Прогноз основных характеристик бюджета Треневского сельского поселения на 2019 год и на плановый период 2020 и 2021 годов</vt:lpstr>
      <vt:lpstr>Основные характеристики бюджета Треневского сельского поселения Миллеровского района на 2019-2021 годы</vt:lpstr>
      <vt:lpstr>Основные параметры бюджета Треневского сельского поселения Миллеровского района на 2019 год</vt:lpstr>
      <vt:lpstr>Динамика доходов бюджета Треневского сельского поселения Миллеровского района</vt:lpstr>
      <vt:lpstr>Собственные доходы  бюджета Треневского сельского поселения Миллеровского района</vt:lpstr>
      <vt:lpstr>Слайд 12</vt:lpstr>
      <vt:lpstr>Динамика поступлений налога на доходы физических лиц в бюджет Треневского сельского поселения Миллеровского района</vt:lpstr>
      <vt:lpstr>Безвозмездные поступления из областного бюджета</vt:lpstr>
      <vt:lpstr>Слайд 15</vt:lpstr>
      <vt:lpstr>Динамика расходов  бюджета Треневского сельского поселения Миллеровского района                 </vt:lpstr>
      <vt:lpstr>Расходы бюджета Треневского сельского поселения Миллеровского района в 2019 году       9 546,6</vt:lpstr>
      <vt:lpstr>Структура расходов по разделу «Культура, кинематография» на 2019 год           </vt:lpstr>
      <vt:lpstr>Слайд 19</vt:lpstr>
      <vt:lpstr>Слайд 20</vt:lpstr>
      <vt:lpstr>Расходы бюджета Треневского сельского поселения Миллеровского района, формируемые в рамках муниципальных программ Треневского сельского поселения, и непрограмные расходы   </vt:lpstr>
      <vt:lpstr>Структура расходов по муниципальным программам Треневского сельского поселения в 2019 году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Пользователь</cp:lastModifiedBy>
  <cp:revision>2118</cp:revision>
  <dcterms:created xsi:type="dcterms:W3CDTF">2011-10-21T12:19:44Z</dcterms:created>
  <dcterms:modified xsi:type="dcterms:W3CDTF">2018-12-06T08:06:22Z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